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321" r:id="rId24"/>
    <p:sldId id="322" r:id="rId25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98" y="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svg"/><Relationship Id="rId1" Type="http://schemas.openxmlformats.org/officeDocument/2006/relationships/image" Target="../media/image21.png"/><Relationship Id="rId6" Type="http://schemas.openxmlformats.org/officeDocument/2006/relationships/image" Target="../media/image26.svg"/><Relationship Id="rId5" Type="http://schemas.openxmlformats.org/officeDocument/2006/relationships/image" Target="../media/image25.png"/><Relationship Id="rId4" Type="http://schemas.openxmlformats.org/officeDocument/2006/relationships/image" Target="../media/image24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svg"/><Relationship Id="rId1" Type="http://schemas.openxmlformats.org/officeDocument/2006/relationships/image" Target="../media/image21.png"/><Relationship Id="rId6" Type="http://schemas.openxmlformats.org/officeDocument/2006/relationships/image" Target="../media/image26.svg"/><Relationship Id="rId5" Type="http://schemas.openxmlformats.org/officeDocument/2006/relationships/image" Target="../media/image25.png"/><Relationship Id="rId4" Type="http://schemas.openxmlformats.org/officeDocument/2006/relationships/image" Target="../media/image24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B11384D-FE38-468E-AA61-57B57A3BC34C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D3EA6B1B-0104-4824-B64E-E768906F4053}">
      <dgm:prSet custT="1"/>
      <dgm:spPr/>
      <dgm:t>
        <a:bodyPr/>
        <a:lstStyle/>
        <a:p>
          <a:pPr>
            <a:defRPr cap="all"/>
          </a:pPr>
          <a:r>
            <a:rPr lang="en-US" sz="2000" dirty="0">
              <a:latin typeface="+mj-lt"/>
            </a:rPr>
            <a:t>Check </a:t>
          </a:r>
          <a:r>
            <a:rPr lang="en-US" sz="2000" dirty="0" err="1">
              <a:latin typeface="+mj-lt"/>
            </a:rPr>
            <a:t>ouT</a:t>
          </a:r>
          <a:r>
            <a:rPr lang="en-US" sz="2000" dirty="0">
              <a:latin typeface="+mj-lt"/>
            </a:rPr>
            <a:t> the Company Manual and Policy documentation</a:t>
          </a:r>
        </a:p>
      </dgm:t>
    </dgm:pt>
    <dgm:pt modelId="{64B931BF-0091-46F7-81B1-7B323295AFDF}" type="parTrans" cxnId="{9528E185-124B-4C67-8235-FD81E060069F}">
      <dgm:prSet/>
      <dgm:spPr/>
      <dgm:t>
        <a:bodyPr/>
        <a:lstStyle/>
        <a:p>
          <a:endParaRPr lang="en-US" sz="2800">
            <a:latin typeface="+mj-lt"/>
          </a:endParaRPr>
        </a:p>
      </dgm:t>
    </dgm:pt>
    <dgm:pt modelId="{E55FE500-D2B7-45A4-AC08-4C4A3AD6225E}" type="sibTrans" cxnId="{9528E185-124B-4C67-8235-FD81E060069F}">
      <dgm:prSet/>
      <dgm:spPr/>
      <dgm:t>
        <a:bodyPr/>
        <a:lstStyle/>
        <a:p>
          <a:endParaRPr lang="en-US" sz="2800">
            <a:latin typeface="+mj-lt"/>
          </a:endParaRPr>
        </a:p>
      </dgm:t>
    </dgm:pt>
    <dgm:pt modelId="{E2761D02-89C5-44B1-9DCE-99DA8EFF56B9}">
      <dgm:prSet custT="1"/>
      <dgm:spPr/>
      <dgm:t>
        <a:bodyPr/>
        <a:lstStyle/>
        <a:p>
          <a:pPr>
            <a:defRPr cap="all"/>
          </a:pPr>
          <a:r>
            <a:rPr lang="en-US" sz="2000" dirty="0">
              <a:latin typeface="+mj-lt"/>
            </a:rPr>
            <a:t>Access self-study courses on our e-learning portal for further training</a:t>
          </a:r>
        </a:p>
      </dgm:t>
    </dgm:pt>
    <dgm:pt modelId="{5537E731-9365-4597-86ED-E95153040692}" type="parTrans" cxnId="{594BC39D-4447-4B29-B775-7DDF3EA94E48}">
      <dgm:prSet/>
      <dgm:spPr/>
      <dgm:t>
        <a:bodyPr/>
        <a:lstStyle/>
        <a:p>
          <a:endParaRPr lang="en-US" sz="2800">
            <a:latin typeface="+mj-lt"/>
          </a:endParaRPr>
        </a:p>
      </dgm:t>
    </dgm:pt>
    <dgm:pt modelId="{40DFD64E-9FF1-4F5D-8144-F57EFAEB422C}" type="sibTrans" cxnId="{594BC39D-4447-4B29-B775-7DDF3EA94E48}">
      <dgm:prSet/>
      <dgm:spPr/>
      <dgm:t>
        <a:bodyPr/>
        <a:lstStyle/>
        <a:p>
          <a:endParaRPr lang="en-US" sz="2800">
            <a:latin typeface="+mj-lt"/>
          </a:endParaRPr>
        </a:p>
      </dgm:t>
    </dgm:pt>
    <dgm:pt modelId="{B0D61942-97BA-4D7E-A08B-1CD622E3EA30}">
      <dgm:prSet custT="1"/>
      <dgm:spPr/>
      <dgm:t>
        <a:bodyPr/>
        <a:lstStyle/>
        <a:p>
          <a:pPr>
            <a:defRPr cap="all"/>
          </a:pPr>
          <a:r>
            <a:rPr lang="en-GB" sz="2000" dirty="0">
              <a:latin typeface="+mj-lt"/>
            </a:rPr>
            <a:t>Take the Assessment and earn a Certificate</a:t>
          </a:r>
          <a:endParaRPr lang="en-US" sz="2000" dirty="0">
            <a:latin typeface="+mj-lt"/>
          </a:endParaRPr>
        </a:p>
      </dgm:t>
    </dgm:pt>
    <dgm:pt modelId="{0D5F619F-BED5-40ED-8F1D-CC8B5956C330}" type="parTrans" cxnId="{3BA5EB77-89B8-4115-B4CE-3A09CEE1B139}">
      <dgm:prSet/>
      <dgm:spPr/>
      <dgm:t>
        <a:bodyPr/>
        <a:lstStyle/>
        <a:p>
          <a:endParaRPr lang="en-US" sz="2800">
            <a:latin typeface="+mj-lt"/>
          </a:endParaRPr>
        </a:p>
      </dgm:t>
    </dgm:pt>
    <dgm:pt modelId="{ED9B9C8F-FF79-4D4A-8675-33E1DA6DA865}" type="sibTrans" cxnId="{3BA5EB77-89B8-4115-B4CE-3A09CEE1B139}">
      <dgm:prSet/>
      <dgm:spPr/>
      <dgm:t>
        <a:bodyPr/>
        <a:lstStyle/>
        <a:p>
          <a:endParaRPr lang="en-US" sz="2800">
            <a:latin typeface="+mj-lt"/>
          </a:endParaRPr>
        </a:p>
      </dgm:t>
    </dgm:pt>
    <dgm:pt modelId="{0613ABFB-DA28-4BCA-B2C4-6ACAD83C90F4}" type="pres">
      <dgm:prSet presAssocID="{AB11384D-FE38-468E-AA61-57B57A3BC34C}" presName="root" presStyleCnt="0">
        <dgm:presLayoutVars>
          <dgm:dir/>
          <dgm:resizeHandles val="exact"/>
        </dgm:presLayoutVars>
      </dgm:prSet>
      <dgm:spPr/>
    </dgm:pt>
    <dgm:pt modelId="{DBF3A60A-7F86-4965-87D1-FF837CFFD207}" type="pres">
      <dgm:prSet presAssocID="{D3EA6B1B-0104-4824-B64E-E768906F4053}" presName="compNode" presStyleCnt="0"/>
      <dgm:spPr/>
    </dgm:pt>
    <dgm:pt modelId="{126BA8C1-A7BD-49F6-9FD4-927C0C773578}" type="pres">
      <dgm:prSet presAssocID="{D3EA6B1B-0104-4824-B64E-E768906F4053}" presName="iconBgRect" presStyleLbl="bgShp" presStyleIdx="0" presStyleCnt="3"/>
      <dgm:spPr/>
    </dgm:pt>
    <dgm:pt modelId="{B5FDBD98-0201-4B94-83AB-432F6967387A}" type="pres">
      <dgm:prSet presAssocID="{D3EA6B1B-0104-4824-B64E-E768906F4053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 List"/>
        </a:ext>
      </dgm:extLst>
    </dgm:pt>
    <dgm:pt modelId="{896BA3C7-9353-4A2A-B75D-B88C70F77EF0}" type="pres">
      <dgm:prSet presAssocID="{D3EA6B1B-0104-4824-B64E-E768906F4053}" presName="spaceRect" presStyleCnt="0"/>
      <dgm:spPr/>
    </dgm:pt>
    <dgm:pt modelId="{8AFBA2BA-449F-4990-8D1B-11A2DFB83174}" type="pres">
      <dgm:prSet presAssocID="{D3EA6B1B-0104-4824-B64E-E768906F4053}" presName="textRect" presStyleLbl="revTx" presStyleIdx="0" presStyleCnt="3">
        <dgm:presLayoutVars>
          <dgm:chMax val="1"/>
          <dgm:chPref val="1"/>
        </dgm:presLayoutVars>
      </dgm:prSet>
      <dgm:spPr/>
    </dgm:pt>
    <dgm:pt modelId="{D9DB5DBF-E623-4CAC-9172-1B402C5A3252}" type="pres">
      <dgm:prSet presAssocID="{E55FE500-D2B7-45A4-AC08-4C4A3AD6225E}" presName="sibTrans" presStyleCnt="0"/>
      <dgm:spPr/>
    </dgm:pt>
    <dgm:pt modelId="{29FAF274-3E4E-4282-A365-4EAF2B062CE6}" type="pres">
      <dgm:prSet presAssocID="{E2761D02-89C5-44B1-9DCE-99DA8EFF56B9}" presName="compNode" presStyleCnt="0"/>
      <dgm:spPr/>
    </dgm:pt>
    <dgm:pt modelId="{40888797-7959-4ADB-B69B-AD9E51186DEF}" type="pres">
      <dgm:prSet presAssocID="{E2761D02-89C5-44B1-9DCE-99DA8EFF56B9}" presName="iconBgRect" presStyleLbl="bgShp" presStyleIdx="1" presStyleCnt="3"/>
      <dgm:spPr/>
    </dgm:pt>
    <dgm:pt modelId="{11FB3735-CC14-41EF-A3E4-1F381D67FC68}" type="pres">
      <dgm:prSet presAssocID="{E2761D02-89C5-44B1-9DCE-99DA8EFF56B9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assroom"/>
        </a:ext>
      </dgm:extLst>
    </dgm:pt>
    <dgm:pt modelId="{C2325C29-26F9-41B5-AA7B-0443B90DE2D0}" type="pres">
      <dgm:prSet presAssocID="{E2761D02-89C5-44B1-9DCE-99DA8EFF56B9}" presName="spaceRect" presStyleCnt="0"/>
      <dgm:spPr/>
    </dgm:pt>
    <dgm:pt modelId="{BEA12832-ABA5-4CBA-B746-F612F9D96EA8}" type="pres">
      <dgm:prSet presAssocID="{E2761D02-89C5-44B1-9DCE-99DA8EFF56B9}" presName="textRect" presStyleLbl="revTx" presStyleIdx="1" presStyleCnt="3">
        <dgm:presLayoutVars>
          <dgm:chMax val="1"/>
          <dgm:chPref val="1"/>
        </dgm:presLayoutVars>
      </dgm:prSet>
      <dgm:spPr/>
    </dgm:pt>
    <dgm:pt modelId="{087140AA-871D-45C6-BE7D-A05F3AA288CF}" type="pres">
      <dgm:prSet presAssocID="{40DFD64E-9FF1-4F5D-8144-F57EFAEB422C}" presName="sibTrans" presStyleCnt="0"/>
      <dgm:spPr/>
    </dgm:pt>
    <dgm:pt modelId="{B4E908D5-71BD-44F8-BD4A-044F54118A63}" type="pres">
      <dgm:prSet presAssocID="{B0D61942-97BA-4D7E-A08B-1CD622E3EA30}" presName="compNode" presStyleCnt="0"/>
      <dgm:spPr/>
    </dgm:pt>
    <dgm:pt modelId="{6724C27D-4738-4422-B22A-281E6F1E22EA}" type="pres">
      <dgm:prSet presAssocID="{B0D61942-97BA-4D7E-A08B-1CD622E3EA30}" presName="iconBgRect" presStyleLbl="bgShp" presStyleIdx="2" presStyleCnt="3"/>
      <dgm:spPr/>
    </dgm:pt>
    <dgm:pt modelId="{8F222282-CAA9-4200-8849-7A32AA47495A}" type="pres">
      <dgm:prSet presAssocID="{B0D61942-97BA-4D7E-A08B-1CD622E3EA30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iploma"/>
        </a:ext>
      </dgm:extLst>
    </dgm:pt>
    <dgm:pt modelId="{25C920E9-0988-4717-8C56-50E079C0282D}" type="pres">
      <dgm:prSet presAssocID="{B0D61942-97BA-4D7E-A08B-1CD622E3EA30}" presName="spaceRect" presStyleCnt="0"/>
      <dgm:spPr/>
    </dgm:pt>
    <dgm:pt modelId="{D468E2FA-023B-47FF-AC7A-076A3D726A12}" type="pres">
      <dgm:prSet presAssocID="{B0D61942-97BA-4D7E-A08B-1CD622E3EA30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3E53935F-9445-4E9D-8343-35F938881B85}" type="presOf" srcId="{AB11384D-FE38-468E-AA61-57B57A3BC34C}" destId="{0613ABFB-DA28-4BCA-B2C4-6ACAD83C90F4}" srcOrd="0" destOrd="0" presId="urn:microsoft.com/office/officeart/2018/5/layout/IconCircleLabelList"/>
    <dgm:cxn modelId="{4407786E-BE21-4DD2-B3AD-E7EC936C12FE}" type="presOf" srcId="{E2761D02-89C5-44B1-9DCE-99DA8EFF56B9}" destId="{BEA12832-ABA5-4CBA-B746-F612F9D96EA8}" srcOrd="0" destOrd="0" presId="urn:microsoft.com/office/officeart/2018/5/layout/IconCircleLabelList"/>
    <dgm:cxn modelId="{3BA5EB77-89B8-4115-B4CE-3A09CEE1B139}" srcId="{AB11384D-FE38-468E-AA61-57B57A3BC34C}" destId="{B0D61942-97BA-4D7E-A08B-1CD622E3EA30}" srcOrd="2" destOrd="0" parTransId="{0D5F619F-BED5-40ED-8F1D-CC8B5956C330}" sibTransId="{ED9B9C8F-FF79-4D4A-8675-33E1DA6DA865}"/>
    <dgm:cxn modelId="{9528E185-124B-4C67-8235-FD81E060069F}" srcId="{AB11384D-FE38-468E-AA61-57B57A3BC34C}" destId="{D3EA6B1B-0104-4824-B64E-E768906F4053}" srcOrd="0" destOrd="0" parTransId="{64B931BF-0091-46F7-81B1-7B323295AFDF}" sibTransId="{E55FE500-D2B7-45A4-AC08-4C4A3AD6225E}"/>
    <dgm:cxn modelId="{594BC39D-4447-4B29-B775-7DDF3EA94E48}" srcId="{AB11384D-FE38-468E-AA61-57B57A3BC34C}" destId="{E2761D02-89C5-44B1-9DCE-99DA8EFF56B9}" srcOrd="1" destOrd="0" parTransId="{5537E731-9365-4597-86ED-E95153040692}" sibTransId="{40DFD64E-9FF1-4F5D-8144-F57EFAEB422C}"/>
    <dgm:cxn modelId="{7853EBC4-D396-42DF-A67E-0E67C9D49B3E}" type="presOf" srcId="{D3EA6B1B-0104-4824-B64E-E768906F4053}" destId="{8AFBA2BA-449F-4990-8D1B-11A2DFB83174}" srcOrd="0" destOrd="0" presId="urn:microsoft.com/office/officeart/2018/5/layout/IconCircleLabelList"/>
    <dgm:cxn modelId="{1EB9A5C7-85D7-4535-9145-E13844F14BEF}" type="presOf" srcId="{B0D61942-97BA-4D7E-A08B-1CD622E3EA30}" destId="{D468E2FA-023B-47FF-AC7A-076A3D726A12}" srcOrd="0" destOrd="0" presId="urn:microsoft.com/office/officeart/2018/5/layout/IconCircleLabelList"/>
    <dgm:cxn modelId="{5D172F47-B25F-4C04-B702-E3A0B9C33A7E}" type="presParOf" srcId="{0613ABFB-DA28-4BCA-B2C4-6ACAD83C90F4}" destId="{DBF3A60A-7F86-4965-87D1-FF837CFFD207}" srcOrd="0" destOrd="0" presId="urn:microsoft.com/office/officeart/2018/5/layout/IconCircleLabelList"/>
    <dgm:cxn modelId="{C2820AB7-D7C3-4828-A5AE-052617DFA622}" type="presParOf" srcId="{DBF3A60A-7F86-4965-87D1-FF837CFFD207}" destId="{126BA8C1-A7BD-49F6-9FD4-927C0C773578}" srcOrd="0" destOrd="0" presId="urn:microsoft.com/office/officeart/2018/5/layout/IconCircleLabelList"/>
    <dgm:cxn modelId="{DD46D7E5-B1AD-4F9F-AC3E-9F2424395EB4}" type="presParOf" srcId="{DBF3A60A-7F86-4965-87D1-FF837CFFD207}" destId="{B5FDBD98-0201-4B94-83AB-432F6967387A}" srcOrd="1" destOrd="0" presId="urn:microsoft.com/office/officeart/2018/5/layout/IconCircleLabelList"/>
    <dgm:cxn modelId="{A6E44908-319F-4993-8145-64BD44443EB3}" type="presParOf" srcId="{DBF3A60A-7F86-4965-87D1-FF837CFFD207}" destId="{896BA3C7-9353-4A2A-B75D-B88C70F77EF0}" srcOrd="2" destOrd="0" presId="urn:microsoft.com/office/officeart/2018/5/layout/IconCircleLabelList"/>
    <dgm:cxn modelId="{D66242F5-827F-481B-9AE5-DD7FDA8D030E}" type="presParOf" srcId="{DBF3A60A-7F86-4965-87D1-FF837CFFD207}" destId="{8AFBA2BA-449F-4990-8D1B-11A2DFB83174}" srcOrd="3" destOrd="0" presId="urn:microsoft.com/office/officeart/2018/5/layout/IconCircleLabelList"/>
    <dgm:cxn modelId="{5A8B7EBE-CDE0-4672-BDD4-F2D0EC2B2319}" type="presParOf" srcId="{0613ABFB-DA28-4BCA-B2C4-6ACAD83C90F4}" destId="{D9DB5DBF-E623-4CAC-9172-1B402C5A3252}" srcOrd="1" destOrd="0" presId="urn:microsoft.com/office/officeart/2018/5/layout/IconCircleLabelList"/>
    <dgm:cxn modelId="{838A304C-AD88-4302-B380-313BC5CA5B70}" type="presParOf" srcId="{0613ABFB-DA28-4BCA-B2C4-6ACAD83C90F4}" destId="{29FAF274-3E4E-4282-A365-4EAF2B062CE6}" srcOrd="2" destOrd="0" presId="urn:microsoft.com/office/officeart/2018/5/layout/IconCircleLabelList"/>
    <dgm:cxn modelId="{06037B02-EC90-4E52-A1F9-DA11A131A56E}" type="presParOf" srcId="{29FAF274-3E4E-4282-A365-4EAF2B062CE6}" destId="{40888797-7959-4ADB-B69B-AD9E51186DEF}" srcOrd="0" destOrd="0" presId="urn:microsoft.com/office/officeart/2018/5/layout/IconCircleLabelList"/>
    <dgm:cxn modelId="{3BF1B151-F670-4903-AF77-3E917EFDD68A}" type="presParOf" srcId="{29FAF274-3E4E-4282-A365-4EAF2B062CE6}" destId="{11FB3735-CC14-41EF-A3E4-1F381D67FC68}" srcOrd="1" destOrd="0" presId="urn:microsoft.com/office/officeart/2018/5/layout/IconCircleLabelList"/>
    <dgm:cxn modelId="{7910DB0E-9827-459B-918E-2C45C1C86118}" type="presParOf" srcId="{29FAF274-3E4E-4282-A365-4EAF2B062CE6}" destId="{C2325C29-26F9-41B5-AA7B-0443B90DE2D0}" srcOrd="2" destOrd="0" presId="urn:microsoft.com/office/officeart/2018/5/layout/IconCircleLabelList"/>
    <dgm:cxn modelId="{5B295593-862F-4538-9C3F-7FD529244D9C}" type="presParOf" srcId="{29FAF274-3E4E-4282-A365-4EAF2B062CE6}" destId="{BEA12832-ABA5-4CBA-B746-F612F9D96EA8}" srcOrd="3" destOrd="0" presId="urn:microsoft.com/office/officeart/2018/5/layout/IconCircleLabelList"/>
    <dgm:cxn modelId="{3120518F-6E12-40A1-B462-745D77645C76}" type="presParOf" srcId="{0613ABFB-DA28-4BCA-B2C4-6ACAD83C90F4}" destId="{087140AA-871D-45C6-BE7D-A05F3AA288CF}" srcOrd="3" destOrd="0" presId="urn:microsoft.com/office/officeart/2018/5/layout/IconCircleLabelList"/>
    <dgm:cxn modelId="{3AB64378-0BCF-448C-967B-6C040C9D121F}" type="presParOf" srcId="{0613ABFB-DA28-4BCA-B2C4-6ACAD83C90F4}" destId="{B4E908D5-71BD-44F8-BD4A-044F54118A63}" srcOrd="4" destOrd="0" presId="urn:microsoft.com/office/officeart/2018/5/layout/IconCircleLabelList"/>
    <dgm:cxn modelId="{9F100DE9-994A-4E33-9631-ACE89FB9C20C}" type="presParOf" srcId="{B4E908D5-71BD-44F8-BD4A-044F54118A63}" destId="{6724C27D-4738-4422-B22A-281E6F1E22EA}" srcOrd="0" destOrd="0" presId="urn:microsoft.com/office/officeart/2018/5/layout/IconCircleLabelList"/>
    <dgm:cxn modelId="{726ABBFF-CED3-40E9-BCF7-83B9C2FA029D}" type="presParOf" srcId="{B4E908D5-71BD-44F8-BD4A-044F54118A63}" destId="{8F222282-CAA9-4200-8849-7A32AA47495A}" srcOrd="1" destOrd="0" presId="urn:microsoft.com/office/officeart/2018/5/layout/IconCircleLabelList"/>
    <dgm:cxn modelId="{C22CB9FC-4FB4-474B-9CEE-B158B534B6B9}" type="presParOf" srcId="{B4E908D5-71BD-44F8-BD4A-044F54118A63}" destId="{25C920E9-0988-4717-8C56-50E079C0282D}" srcOrd="2" destOrd="0" presId="urn:microsoft.com/office/officeart/2018/5/layout/IconCircleLabelList"/>
    <dgm:cxn modelId="{A0237971-B931-4323-B3EA-29EAB863DC12}" type="presParOf" srcId="{B4E908D5-71BD-44F8-BD4A-044F54118A63}" destId="{D468E2FA-023B-47FF-AC7A-076A3D726A12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6BA8C1-A7BD-49F6-9FD4-927C0C773578}">
      <dsp:nvSpPr>
        <dsp:cNvPr id="0" name=""/>
        <dsp:cNvSpPr/>
      </dsp:nvSpPr>
      <dsp:spPr>
        <a:xfrm>
          <a:off x="681722" y="183520"/>
          <a:ext cx="2058750" cy="205875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FDBD98-0201-4B94-83AB-432F6967387A}">
      <dsp:nvSpPr>
        <dsp:cNvPr id="0" name=""/>
        <dsp:cNvSpPr/>
      </dsp:nvSpPr>
      <dsp:spPr>
        <a:xfrm>
          <a:off x="1120472" y="622270"/>
          <a:ext cx="1181250" cy="118125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FBA2BA-449F-4990-8D1B-11A2DFB83174}">
      <dsp:nvSpPr>
        <dsp:cNvPr id="0" name=""/>
        <dsp:cNvSpPr/>
      </dsp:nvSpPr>
      <dsp:spPr>
        <a:xfrm>
          <a:off x="23597" y="2883520"/>
          <a:ext cx="3375000" cy="11221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000" kern="1200" dirty="0">
              <a:latin typeface="+mj-lt"/>
            </a:rPr>
            <a:t>Check </a:t>
          </a:r>
          <a:r>
            <a:rPr lang="en-US" sz="2000" kern="1200" dirty="0" err="1">
              <a:latin typeface="+mj-lt"/>
            </a:rPr>
            <a:t>ouT</a:t>
          </a:r>
          <a:r>
            <a:rPr lang="en-US" sz="2000" kern="1200" dirty="0">
              <a:latin typeface="+mj-lt"/>
            </a:rPr>
            <a:t> the Company Manual and Policy documentation</a:t>
          </a:r>
        </a:p>
      </dsp:txBody>
      <dsp:txXfrm>
        <a:off x="23597" y="2883520"/>
        <a:ext cx="3375000" cy="1122187"/>
      </dsp:txXfrm>
    </dsp:sp>
    <dsp:sp modelId="{40888797-7959-4ADB-B69B-AD9E51186DEF}">
      <dsp:nvSpPr>
        <dsp:cNvPr id="0" name=""/>
        <dsp:cNvSpPr/>
      </dsp:nvSpPr>
      <dsp:spPr>
        <a:xfrm>
          <a:off x="4647347" y="183520"/>
          <a:ext cx="2058750" cy="205875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FB3735-CC14-41EF-A3E4-1F381D67FC68}">
      <dsp:nvSpPr>
        <dsp:cNvPr id="0" name=""/>
        <dsp:cNvSpPr/>
      </dsp:nvSpPr>
      <dsp:spPr>
        <a:xfrm>
          <a:off x="5086097" y="622270"/>
          <a:ext cx="1181250" cy="118125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A12832-ABA5-4CBA-B746-F612F9D96EA8}">
      <dsp:nvSpPr>
        <dsp:cNvPr id="0" name=""/>
        <dsp:cNvSpPr/>
      </dsp:nvSpPr>
      <dsp:spPr>
        <a:xfrm>
          <a:off x="3989222" y="2883520"/>
          <a:ext cx="3375000" cy="11221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000" kern="1200" dirty="0">
              <a:latin typeface="+mj-lt"/>
            </a:rPr>
            <a:t>Access self-study courses on our e-learning portal for further training</a:t>
          </a:r>
        </a:p>
      </dsp:txBody>
      <dsp:txXfrm>
        <a:off x="3989222" y="2883520"/>
        <a:ext cx="3375000" cy="1122187"/>
      </dsp:txXfrm>
    </dsp:sp>
    <dsp:sp modelId="{6724C27D-4738-4422-B22A-281E6F1E22EA}">
      <dsp:nvSpPr>
        <dsp:cNvPr id="0" name=""/>
        <dsp:cNvSpPr/>
      </dsp:nvSpPr>
      <dsp:spPr>
        <a:xfrm>
          <a:off x="8612973" y="183520"/>
          <a:ext cx="2058750" cy="2058750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222282-CAA9-4200-8849-7A32AA47495A}">
      <dsp:nvSpPr>
        <dsp:cNvPr id="0" name=""/>
        <dsp:cNvSpPr/>
      </dsp:nvSpPr>
      <dsp:spPr>
        <a:xfrm>
          <a:off x="9051723" y="622270"/>
          <a:ext cx="1181250" cy="118125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68E2FA-023B-47FF-AC7A-076A3D726A12}">
      <dsp:nvSpPr>
        <dsp:cNvPr id="0" name=""/>
        <dsp:cNvSpPr/>
      </dsp:nvSpPr>
      <dsp:spPr>
        <a:xfrm>
          <a:off x="7954848" y="2883520"/>
          <a:ext cx="3375000" cy="11221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2000" kern="1200" dirty="0">
              <a:latin typeface="+mj-lt"/>
            </a:rPr>
            <a:t>Take the Assessment and earn a Certificate</a:t>
          </a:r>
          <a:endParaRPr lang="en-US" sz="2000" kern="1200" dirty="0">
            <a:latin typeface="+mj-lt"/>
          </a:endParaRPr>
        </a:p>
      </dsp:txBody>
      <dsp:txXfrm>
        <a:off x="7954848" y="2883520"/>
        <a:ext cx="3375000" cy="11221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rgbClr val="39124B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6/21/2024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375028" y="252221"/>
            <a:ext cx="9088120" cy="553998"/>
          </a:xfrm>
        </p:spPr>
        <p:txBody>
          <a:bodyPr lIns="0" tIns="0" rIns="0" bIns="0"/>
          <a:lstStyle>
            <a:lvl1pPr>
              <a:defRPr sz="3600" b="1" i="0">
                <a:solidFill>
                  <a:schemeClr val="bg1"/>
                </a:solidFill>
                <a:latin typeface="+mj-lt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1202690"/>
          </a:xfrm>
          <a:custGeom>
            <a:avLst/>
            <a:gdLst/>
            <a:ahLst/>
            <a:cxnLst/>
            <a:rect l="l" t="t" r="r" b="b"/>
            <a:pathLst>
              <a:path w="12192000" h="1202690">
                <a:moveTo>
                  <a:pt x="12192000" y="0"/>
                </a:moveTo>
                <a:lnTo>
                  <a:pt x="0" y="0"/>
                </a:lnTo>
                <a:lnTo>
                  <a:pt x="0" y="1202436"/>
                </a:lnTo>
                <a:lnTo>
                  <a:pt x="12192000" y="1202436"/>
                </a:lnTo>
                <a:lnTo>
                  <a:pt x="12192000" y="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0" tIns="0" rIns="0" bIns="0" rtlCol="0"/>
          <a:lstStyle/>
          <a:p>
            <a:endParaRPr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0" name="bg object 20"/>
          <p:cNvSpPr/>
          <p:nvPr/>
        </p:nvSpPr>
        <p:spPr>
          <a:xfrm>
            <a:off x="1616963" y="1955292"/>
            <a:ext cx="4386580" cy="1807845"/>
          </a:xfrm>
          <a:custGeom>
            <a:avLst/>
            <a:gdLst/>
            <a:ahLst/>
            <a:cxnLst/>
            <a:rect l="l" t="t" r="r" b="b"/>
            <a:pathLst>
              <a:path w="4386580" h="1807845">
                <a:moveTo>
                  <a:pt x="4386072" y="0"/>
                </a:moveTo>
                <a:lnTo>
                  <a:pt x="301244" y="0"/>
                </a:lnTo>
                <a:lnTo>
                  <a:pt x="252381" y="3942"/>
                </a:lnTo>
                <a:lnTo>
                  <a:pt x="206028" y="15357"/>
                </a:lnTo>
                <a:lnTo>
                  <a:pt x="162806" y="33624"/>
                </a:lnTo>
                <a:lnTo>
                  <a:pt x="123334" y="58123"/>
                </a:lnTo>
                <a:lnTo>
                  <a:pt x="88233" y="88233"/>
                </a:lnTo>
                <a:lnTo>
                  <a:pt x="58123" y="123334"/>
                </a:lnTo>
                <a:lnTo>
                  <a:pt x="33624" y="162806"/>
                </a:lnTo>
                <a:lnTo>
                  <a:pt x="15357" y="206028"/>
                </a:lnTo>
                <a:lnTo>
                  <a:pt x="3942" y="252381"/>
                </a:lnTo>
                <a:lnTo>
                  <a:pt x="0" y="301244"/>
                </a:lnTo>
                <a:lnTo>
                  <a:pt x="0" y="1807464"/>
                </a:lnTo>
                <a:lnTo>
                  <a:pt x="4084828" y="1807464"/>
                </a:lnTo>
                <a:lnTo>
                  <a:pt x="4133690" y="1803521"/>
                </a:lnTo>
                <a:lnTo>
                  <a:pt x="4180043" y="1792106"/>
                </a:lnTo>
                <a:lnTo>
                  <a:pt x="4223265" y="1773839"/>
                </a:lnTo>
                <a:lnTo>
                  <a:pt x="4262737" y="1749340"/>
                </a:lnTo>
                <a:lnTo>
                  <a:pt x="4297838" y="1719230"/>
                </a:lnTo>
                <a:lnTo>
                  <a:pt x="4327948" y="1684129"/>
                </a:lnTo>
                <a:lnTo>
                  <a:pt x="4352447" y="1644657"/>
                </a:lnTo>
                <a:lnTo>
                  <a:pt x="4370714" y="1601435"/>
                </a:lnTo>
                <a:lnTo>
                  <a:pt x="4382129" y="1555082"/>
                </a:lnTo>
                <a:lnTo>
                  <a:pt x="4386072" y="1506220"/>
                </a:lnTo>
                <a:lnTo>
                  <a:pt x="4386072" y="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6216396" y="1955292"/>
            <a:ext cx="4386580" cy="1807845"/>
          </a:xfrm>
          <a:custGeom>
            <a:avLst/>
            <a:gdLst/>
            <a:ahLst/>
            <a:cxnLst/>
            <a:rect l="l" t="t" r="r" b="b"/>
            <a:pathLst>
              <a:path w="4386580" h="1807845">
                <a:moveTo>
                  <a:pt x="4386072" y="0"/>
                </a:moveTo>
                <a:lnTo>
                  <a:pt x="301244" y="0"/>
                </a:lnTo>
                <a:lnTo>
                  <a:pt x="252381" y="3942"/>
                </a:lnTo>
                <a:lnTo>
                  <a:pt x="206028" y="15357"/>
                </a:lnTo>
                <a:lnTo>
                  <a:pt x="162806" y="33624"/>
                </a:lnTo>
                <a:lnTo>
                  <a:pt x="123334" y="58123"/>
                </a:lnTo>
                <a:lnTo>
                  <a:pt x="88233" y="88233"/>
                </a:lnTo>
                <a:lnTo>
                  <a:pt x="58123" y="123334"/>
                </a:lnTo>
                <a:lnTo>
                  <a:pt x="33624" y="162806"/>
                </a:lnTo>
                <a:lnTo>
                  <a:pt x="15357" y="206028"/>
                </a:lnTo>
                <a:lnTo>
                  <a:pt x="3942" y="252381"/>
                </a:lnTo>
                <a:lnTo>
                  <a:pt x="0" y="301244"/>
                </a:lnTo>
                <a:lnTo>
                  <a:pt x="0" y="1807464"/>
                </a:lnTo>
                <a:lnTo>
                  <a:pt x="4084828" y="1807464"/>
                </a:lnTo>
                <a:lnTo>
                  <a:pt x="4133690" y="1803521"/>
                </a:lnTo>
                <a:lnTo>
                  <a:pt x="4180043" y="1792106"/>
                </a:lnTo>
                <a:lnTo>
                  <a:pt x="4223265" y="1773839"/>
                </a:lnTo>
                <a:lnTo>
                  <a:pt x="4262737" y="1749340"/>
                </a:lnTo>
                <a:lnTo>
                  <a:pt x="4297838" y="1719230"/>
                </a:lnTo>
                <a:lnTo>
                  <a:pt x="4327948" y="1684129"/>
                </a:lnTo>
                <a:lnTo>
                  <a:pt x="4352447" y="1644657"/>
                </a:lnTo>
                <a:lnTo>
                  <a:pt x="4370714" y="1601435"/>
                </a:lnTo>
                <a:lnTo>
                  <a:pt x="4382129" y="1555082"/>
                </a:lnTo>
                <a:lnTo>
                  <a:pt x="4386072" y="1506220"/>
                </a:lnTo>
                <a:lnTo>
                  <a:pt x="4386072" y="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1616963" y="3979164"/>
            <a:ext cx="4386580" cy="1807845"/>
          </a:xfrm>
          <a:custGeom>
            <a:avLst/>
            <a:gdLst/>
            <a:ahLst/>
            <a:cxnLst/>
            <a:rect l="l" t="t" r="r" b="b"/>
            <a:pathLst>
              <a:path w="4386580" h="1807845">
                <a:moveTo>
                  <a:pt x="4386072" y="0"/>
                </a:moveTo>
                <a:lnTo>
                  <a:pt x="301244" y="0"/>
                </a:lnTo>
                <a:lnTo>
                  <a:pt x="252381" y="3942"/>
                </a:lnTo>
                <a:lnTo>
                  <a:pt x="206028" y="15357"/>
                </a:lnTo>
                <a:lnTo>
                  <a:pt x="162806" y="33624"/>
                </a:lnTo>
                <a:lnTo>
                  <a:pt x="123334" y="58123"/>
                </a:lnTo>
                <a:lnTo>
                  <a:pt x="88233" y="88233"/>
                </a:lnTo>
                <a:lnTo>
                  <a:pt x="58123" y="123334"/>
                </a:lnTo>
                <a:lnTo>
                  <a:pt x="33624" y="162806"/>
                </a:lnTo>
                <a:lnTo>
                  <a:pt x="15357" y="206028"/>
                </a:lnTo>
                <a:lnTo>
                  <a:pt x="3942" y="252381"/>
                </a:lnTo>
                <a:lnTo>
                  <a:pt x="0" y="301244"/>
                </a:lnTo>
                <a:lnTo>
                  <a:pt x="0" y="1807464"/>
                </a:lnTo>
                <a:lnTo>
                  <a:pt x="4084828" y="1807464"/>
                </a:lnTo>
                <a:lnTo>
                  <a:pt x="4133690" y="1803521"/>
                </a:lnTo>
                <a:lnTo>
                  <a:pt x="4180043" y="1792106"/>
                </a:lnTo>
                <a:lnTo>
                  <a:pt x="4223265" y="1773839"/>
                </a:lnTo>
                <a:lnTo>
                  <a:pt x="4262737" y="1749340"/>
                </a:lnTo>
                <a:lnTo>
                  <a:pt x="4297838" y="1719230"/>
                </a:lnTo>
                <a:lnTo>
                  <a:pt x="4327948" y="1684129"/>
                </a:lnTo>
                <a:lnTo>
                  <a:pt x="4352447" y="1644657"/>
                </a:lnTo>
                <a:lnTo>
                  <a:pt x="4370714" y="1601435"/>
                </a:lnTo>
                <a:lnTo>
                  <a:pt x="4382129" y="1555082"/>
                </a:lnTo>
                <a:lnTo>
                  <a:pt x="4386072" y="1506220"/>
                </a:lnTo>
                <a:lnTo>
                  <a:pt x="4386072" y="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375028" y="252221"/>
            <a:ext cx="9088120" cy="553998"/>
          </a:xfrm>
        </p:spPr>
        <p:txBody>
          <a:bodyPr lIns="0" tIns="0" rIns="0" bIns="0"/>
          <a:lstStyle>
            <a:lvl1pPr>
              <a:defRPr sz="3600" b="1" i="0">
                <a:solidFill>
                  <a:schemeClr val="bg1"/>
                </a:solidFill>
                <a:latin typeface="+mj-lt"/>
                <a:cs typeface="Trebuchet MS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8" name="bg object 22">
            <a:extLst>
              <a:ext uri="{FF2B5EF4-FFF2-40B4-BE49-F238E27FC236}">
                <a16:creationId xmlns:a16="http://schemas.microsoft.com/office/drawing/2014/main" id="{67758CAC-171D-A613-7109-7938519B2127}"/>
              </a:ext>
            </a:extLst>
          </p:cNvPr>
          <p:cNvSpPr/>
          <p:nvPr userDrawn="1"/>
        </p:nvSpPr>
        <p:spPr>
          <a:xfrm>
            <a:off x="6205220" y="3962400"/>
            <a:ext cx="4386580" cy="1807845"/>
          </a:xfrm>
          <a:custGeom>
            <a:avLst/>
            <a:gdLst/>
            <a:ahLst/>
            <a:cxnLst/>
            <a:rect l="l" t="t" r="r" b="b"/>
            <a:pathLst>
              <a:path w="4386580" h="1807845">
                <a:moveTo>
                  <a:pt x="4386072" y="0"/>
                </a:moveTo>
                <a:lnTo>
                  <a:pt x="301244" y="0"/>
                </a:lnTo>
                <a:lnTo>
                  <a:pt x="252381" y="3942"/>
                </a:lnTo>
                <a:lnTo>
                  <a:pt x="206028" y="15357"/>
                </a:lnTo>
                <a:lnTo>
                  <a:pt x="162806" y="33624"/>
                </a:lnTo>
                <a:lnTo>
                  <a:pt x="123334" y="58123"/>
                </a:lnTo>
                <a:lnTo>
                  <a:pt x="88233" y="88233"/>
                </a:lnTo>
                <a:lnTo>
                  <a:pt x="58123" y="123334"/>
                </a:lnTo>
                <a:lnTo>
                  <a:pt x="33624" y="162806"/>
                </a:lnTo>
                <a:lnTo>
                  <a:pt x="15357" y="206028"/>
                </a:lnTo>
                <a:lnTo>
                  <a:pt x="3942" y="252381"/>
                </a:lnTo>
                <a:lnTo>
                  <a:pt x="0" y="301244"/>
                </a:lnTo>
                <a:lnTo>
                  <a:pt x="0" y="1807464"/>
                </a:lnTo>
                <a:lnTo>
                  <a:pt x="4084828" y="1807464"/>
                </a:lnTo>
                <a:lnTo>
                  <a:pt x="4133690" y="1803521"/>
                </a:lnTo>
                <a:lnTo>
                  <a:pt x="4180043" y="1792106"/>
                </a:lnTo>
                <a:lnTo>
                  <a:pt x="4223265" y="1773839"/>
                </a:lnTo>
                <a:lnTo>
                  <a:pt x="4262737" y="1749340"/>
                </a:lnTo>
                <a:lnTo>
                  <a:pt x="4297838" y="1719230"/>
                </a:lnTo>
                <a:lnTo>
                  <a:pt x="4327948" y="1684129"/>
                </a:lnTo>
                <a:lnTo>
                  <a:pt x="4352447" y="1644657"/>
                </a:lnTo>
                <a:lnTo>
                  <a:pt x="4370714" y="1601435"/>
                </a:lnTo>
                <a:lnTo>
                  <a:pt x="4382129" y="1555082"/>
                </a:lnTo>
                <a:lnTo>
                  <a:pt x="4386072" y="1506220"/>
                </a:lnTo>
                <a:lnTo>
                  <a:pt x="4386072" y="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3912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39124B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6/21/2024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sv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1202690"/>
          </a:xfrm>
          <a:custGeom>
            <a:avLst/>
            <a:gdLst/>
            <a:ahLst/>
            <a:cxnLst/>
            <a:rect l="l" t="t" r="r" b="b"/>
            <a:pathLst>
              <a:path w="12192000" h="1202690">
                <a:moveTo>
                  <a:pt x="12192000" y="0"/>
                </a:moveTo>
                <a:lnTo>
                  <a:pt x="0" y="0"/>
                </a:lnTo>
                <a:lnTo>
                  <a:pt x="0" y="1202436"/>
                </a:lnTo>
                <a:lnTo>
                  <a:pt x="12192000" y="1202436"/>
                </a:lnTo>
                <a:lnTo>
                  <a:pt x="12192000" y="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0" tIns="0" rIns="0" bIns="0" rtlCol="0"/>
          <a:lstStyle/>
          <a:p>
            <a:endParaRPr dirty="0">
              <a:solidFill>
                <a:schemeClr val="bg1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375028" y="252221"/>
            <a:ext cx="9088120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rgbClr val="39124B"/>
                </a:solidFill>
                <a:latin typeface="Trebuchet MS"/>
                <a:cs typeface="Trebuchet MS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639180" y="2504947"/>
            <a:ext cx="5301615" cy="26015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pic>
        <p:nvPicPr>
          <p:cNvPr id="7" name="Graphic 6" descr="Flying Money outline">
            <a:extLst>
              <a:ext uri="{FF2B5EF4-FFF2-40B4-BE49-F238E27FC236}">
                <a16:creationId xmlns:a16="http://schemas.microsoft.com/office/drawing/2014/main" id="{6A26E421-8F4B-114B-2120-3030D78263F5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46800" y="237620"/>
            <a:ext cx="583200" cy="58320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588851F1-C022-2FC8-88A7-2FF85102BB56}"/>
              </a:ext>
            </a:extLst>
          </p:cNvPr>
          <p:cNvGrpSpPr/>
          <p:nvPr userDrawn="1"/>
        </p:nvGrpSpPr>
        <p:grpSpPr>
          <a:xfrm>
            <a:off x="152400" y="43220"/>
            <a:ext cx="972000" cy="972000"/>
            <a:chOff x="-82871" y="-93781"/>
            <a:chExt cx="1800000" cy="1800000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289C6D76-BCDF-B679-D566-9305012CA3A0}"/>
                </a:ext>
              </a:extLst>
            </p:cNvPr>
            <p:cNvSpPr/>
            <p:nvPr userDrawn="1"/>
          </p:nvSpPr>
          <p:spPr>
            <a:xfrm>
              <a:off x="-82871" y="-93781"/>
              <a:ext cx="1800000" cy="1800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Graphic 9" descr="Flying Money outline">
              <a:extLst>
                <a:ext uri="{FF2B5EF4-FFF2-40B4-BE49-F238E27FC236}">
                  <a16:creationId xmlns:a16="http://schemas.microsoft.com/office/drawing/2014/main" id="{FB41CB34-C918-391A-C447-FD2516E70F9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277129" y="266219"/>
              <a:ext cx="1080000" cy="1080000"/>
            </a:xfrm>
            <a:prstGeom prst="rect">
              <a:avLst/>
            </a:prstGeom>
          </p:spPr>
        </p:pic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2F308FBF-86A4-FEA9-729C-1597B202B570}"/>
              </a:ext>
            </a:extLst>
          </p:cNvPr>
          <p:cNvSpPr/>
          <p:nvPr userDrawn="1"/>
        </p:nvSpPr>
        <p:spPr>
          <a:xfrm rot="10800000" flipH="1">
            <a:off x="0" y="6401226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C90941F-51B6-8436-B078-C71A8551679C}"/>
              </a:ext>
            </a:extLst>
          </p:cNvPr>
          <p:cNvSpPr/>
          <p:nvPr userDrawn="1"/>
        </p:nvSpPr>
        <p:spPr>
          <a:xfrm flipH="1">
            <a:off x="4038602" y="6401228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739DBAB4-CEED-4DB8-CF09-4532BD660D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67744" y="6409944"/>
            <a:ext cx="438912" cy="4480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rgbClr val="FFFFFF"/>
                </a:solidFill>
                <a:latin typeface="+mj-lt"/>
              </a:defRPr>
            </a:lvl1pPr>
          </a:lstStyle>
          <a:p>
            <a:fld id="{C01389E6-C847-4AD0-B56D-D205B2EAB1EE}" type="slidenum">
              <a:rPr lang="en-US" smtClean="0"/>
              <a:pPr/>
              <a:t>‹#›</a:t>
            </a:fld>
            <a:endParaRPr lang="en-US" sz="80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90FDC8A-5033-EECE-84D0-3B4F25C17044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301" y="6343714"/>
            <a:ext cx="1800000" cy="514286"/>
          </a:xfrm>
          <a:prstGeom prst="rect">
            <a:avLst/>
          </a:prstGeom>
        </p:spPr>
      </p:pic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B3CEA8BF-A1FB-F929-56BC-BCABE7DB6A2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053115" y="6391343"/>
            <a:ext cx="4931227" cy="448056"/>
          </a:xfrm>
          <a:prstGeom prst="rect">
            <a:avLst/>
          </a:prstGeom>
        </p:spPr>
        <p:txBody>
          <a:bodyPr anchor="ctr"/>
          <a:lstStyle>
            <a:lvl1pPr>
              <a:defRPr sz="1400" b="1">
                <a:latin typeface="+mj-lt"/>
              </a:defRPr>
            </a:lvl1pPr>
          </a:lstStyle>
          <a:p>
            <a:r>
              <a:rPr lang="en-US" dirty="0" err="1"/>
              <a:t>Anit</a:t>
            </a:r>
            <a:r>
              <a:rPr lang="en-US" dirty="0"/>
              <a:t>-Money Laundering Directive (6AMLD)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rcgulf.com/" TargetMode="External"/><Relationship Id="rId2" Type="http://schemas.openxmlformats.org/officeDocument/2006/relationships/hyperlink" Target="https://grcgulf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81A6AB3-B3E5-6CAD-490C-97B22035C7C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xfrm>
            <a:off x="5105400" y="2641284"/>
            <a:ext cx="4876800" cy="1575431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12700" marR="5080">
              <a:lnSpc>
                <a:spcPts val="3890"/>
              </a:lnSpc>
              <a:spcBef>
                <a:spcPts val="585"/>
              </a:spcBef>
              <a:tabLst>
                <a:tab pos="1933575" algn="l"/>
              </a:tabLst>
            </a:pPr>
            <a:r>
              <a:rPr lang="en-US" dirty="0">
                <a:solidFill>
                  <a:srgbClr val="FFFFFF"/>
                </a:solidFill>
              </a:rPr>
              <a:t>Anti-</a:t>
            </a:r>
            <a:r>
              <a:rPr dirty="0">
                <a:solidFill>
                  <a:srgbClr val="FFFFFF"/>
                </a:solidFill>
              </a:rPr>
              <a:t>Money</a:t>
            </a:r>
            <a:r>
              <a:rPr spc="-100" dirty="0">
                <a:solidFill>
                  <a:srgbClr val="FFFFFF"/>
                </a:solidFill>
              </a:rPr>
              <a:t> </a:t>
            </a:r>
            <a:r>
              <a:rPr spc="-10" dirty="0">
                <a:solidFill>
                  <a:srgbClr val="FFFFFF"/>
                </a:solidFill>
              </a:rPr>
              <a:t>Laundering </a:t>
            </a:r>
            <a:r>
              <a:rPr dirty="0">
                <a:solidFill>
                  <a:srgbClr val="FFFFFF"/>
                </a:solidFill>
              </a:rPr>
              <a:t>Directive</a:t>
            </a:r>
            <a:r>
              <a:rPr spc="-15" dirty="0">
                <a:solidFill>
                  <a:srgbClr val="FFFFFF"/>
                </a:solidFill>
              </a:rPr>
              <a:t> </a:t>
            </a:r>
            <a:r>
              <a:rPr spc="-10" dirty="0">
                <a:solidFill>
                  <a:srgbClr val="FFFFFF"/>
                </a:solidFill>
              </a:rPr>
              <a:t>(6</a:t>
            </a:r>
            <a:r>
              <a:rPr lang="en-US" spc="-10" dirty="0">
                <a:solidFill>
                  <a:srgbClr val="FFFFFF"/>
                </a:solidFill>
              </a:rPr>
              <a:t>A</a:t>
            </a:r>
            <a:r>
              <a:rPr spc="-10" dirty="0">
                <a:solidFill>
                  <a:srgbClr val="FFFFFF"/>
                </a:solidFill>
              </a:rPr>
              <a:t>MLD)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B8340AF4-3725-232F-D7A3-6F19AB776C4F}"/>
              </a:ext>
            </a:extLst>
          </p:cNvPr>
          <p:cNvSpPr/>
          <p:nvPr/>
        </p:nvSpPr>
        <p:spPr>
          <a:xfrm>
            <a:off x="2590800" y="2438400"/>
            <a:ext cx="1800000" cy="180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phic 6" descr="Flying Money outline">
            <a:extLst>
              <a:ext uri="{FF2B5EF4-FFF2-40B4-BE49-F238E27FC236}">
                <a16:creationId xmlns:a16="http://schemas.microsoft.com/office/drawing/2014/main" id="{1B9BB811-AA07-CE2D-D110-AAFBDFF582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950800" y="2798400"/>
            <a:ext cx="1080000" cy="1080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861D920-BAE0-C4FC-F0DE-A94AE541EF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3110" y="2075378"/>
            <a:ext cx="2141999" cy="612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66900" y="2420111"/>
            <a:ext cx="2685415" cy="992505"/>
          </a:xfrm>
          <a:custGeom>
            <a:avLst/>
            <a:gdLst/>
            <a:ahLst/>
            <a:cxnLst/>
            <a:rect l="l" t="t" r="r" b="b"/>
            <a:pathLst>
              <a:path w="2685415" h="992504">
                <a:moveTo>
                  <a:pt x="2685288" y="0"/>
                </a:moveTo>
                <a:lnTo>
                  <a:pt x="165354" y="0"/>
                </a:lnTo>
                <a:lnTo>
                  <a:pt x="121399" y="5907"/>
                </a:lnTo>
                <a:lnTo>
                  <a:pt x="81900" y="22577"/>
                </a:lnTo>
                <a:lnTo>
                  <a:pt x="48434" y="48434"/>
                </a:lnTo>
                <a:lnTo>
                  <a:pt x="22577" y="81900"/>
                </a:lnTo>
                <a:lnTo>
                  <a:pt x="5907" y="121399"/>
                </a:lnTo>
                <a:lnTo>
                  <a:pt x="0" y="165353"/>
                </a:lnTo>
                <a:lnTo>
                  <a:pt x="0" y="992124"/>
                </a:lnTo>
                <a:lnTo>
                  <a:pt x="2519934" y="992124"/>
                </a:lnTo>
                <a:lnTo>
                  <a:pt x="2563888" y="986216"/>
                </a:lnTo>
                <a:lnTo>
                  <a:pt x="2603387" y="969546"/>
                </a:lnTo>
                <a:lnTo>
                  <a:pt x="2636853" y="943689"/>
                </a:lnTo>
                <a:lnTo>
                  <a:pt x="2662710" y="910223"/>
                </a:lnTo>
                <a:lnTo>
                  <a:pt x="2679380" y="870724"/>
                </a:lnTo>
                <a:lnTo>
                  <a:pt x="2685288" y="826770"/>
                </a:lnTo>
                <a:lnTo>
                  <a:pt x="2685288" y="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250185" y="2615946"/>
            <a:ext cx="1918335" cy="566420"/>
          </a:xfrm>
          <a:prstGeom prst="rect">
            <a:avLst/>
          </a:prstGeom>
          <a:solidFill>
            <a:schemeClr val="tx2"/>
          </a:solidFill>
        </p:spPr>
        <p:txBody>
          <a:bodyPr vert="horz" wrap="square" lIns="0" tIns="27939" rIns="0" bIns="0" rtlCol="0">
            <a:spAutoFit/>
          </a:bodyPr>
          <a:lstStyle/>
          <a:p>
            <a:pPr marL="74930" marR="5080" indent="-62865">
              <a:lnSpc>
                <a:spcPts val="2100"/>
              </a:lnSpc>
              <a:spcBef>
                <a:spcPts val="219"/>
              </a:spcBef>
            </a:pPr>
            <a:r>
              <a:rPr sz="1800" b="1" spc="-204" dirty="0">
                <a:solidFill>
                  <a:srgbClr val="FFFFFF"/>
                </a:solidFill>
                <a:latin typeface="Source Code Pro Semibold"/>
                <a:cs typeface="Source Code Pro Semibold"/>
              </a:rPr>
              <a:t>Dual</a:t>
            </a:r>
            <a:r>
              <a:rPr sz="1800" b="1" spc="-690" dirty="0">
                <a:solidFill>
                  <a:srgbClr val="FFFFFF"/>
                </a:solidFill>
                <a:latin typeface="Source Code Pro Semibold"/>
                <a:cs typeface="Source Code Pro Semibold"/>
              </a:rPr>
              <a:t> </a:t>
            </a:r>
            <a:r>
              <a:rPr sz="1800" b="1" spc="-320" dirty="0">
                <a:solidFill>
                  <a:srgbClr val="FFFFFF"/>
                </a:solidFill>
                <a:latin typeface="Source Code Pro Semibold"/>
                <a:cs typeface="Source Code Pro Semibold"/>
              </a:rPr>
              <a:t>criminality</a:t>
            </a:r>
            <a:r>
              <a:rPr sz="1800" b="1" spc="-660" dirty="0">
                <a:solidFill>
                  <a:srgbClr val="FFFFFF"/>
                </a:solidFill>
                <a:latin typeface="Source Code Pro Semibold"/>
                <a:cs typeface="Source Code Pro Semibold"/>
              </a:rPr>
              <a:t> </a:t>
            </a:r>
            <a:r>
              <a:rPr sz="1800" b="1" spc="-360" dirty="0">
                <a:solidFill>
                  <a:srgbClr val="FFFFFF"/>
                </a:solidFill>
                <a:latin typeface="Source Code Pro Semibold"/>
                <a:cs typeface="Source Code Pro Semibold"/>
              </a:rPr>
              <a:t>for </a:t>
            </a:r>
            <a:r>
              <a:rPr sz="1800" b="1" spc="-305" dirty="0">
                <a:solidFill>
                  <a:srgbClr val="FFFFFF"/>
                </a:solidFill>
                <a:latin typeface="Source Code Pro Semibold"/>
                <a:cs typeface="Source Code Pro Semibold"/>
              </a:rPr>
              <a:t>specified</a:t>
            </a:r>
            <a:r>
              <a:rPr sz="1800" b="1" spc="-715" dirty="0">
                <a:solidFill>
                  <a:srgbClr val="FFFFFF"/>
                </a:solidFill>
                <a:latin typeface="Source Code Pro Semibold"/>
                <a:cs typeface="Source Code Pro Semibold"/>
              </a:rPr>
              <a:t> </a:t>
            </a:r>
            <a:r>
              <a:rPr sz="1800" b="1" spc="-270" dirty="0">
                <a:solidFill>
                  <a:srgbClr val="FFFFFF"/>
                </a:solidFill>
                <a:latin typeface="Source Code Pro Semibold"/>
                <a:cs typeface="Source Code Pro Semibold"/>
              </a:rPr>
              <a:t>offences</a:t>
            </a:r>
            <a:endParaRPr sz="1800">
              <a:latin typeface="Source Code Pro Semibold"/>
              <a:cs typeface="Source Code Pro Semibold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709159" y="2420111"/>
            <a:ext cx="2804160" cy="992505"/>
          </a:xfrm>
          <a:custGeom>
            <a:avLst/>
            <a:gdLst/>
            <a:ahLst/>
            <a:cxnLst/>
            <a:rect l="l" t="t" r="r" b="b"/>
            <a:pathLst>
              <a:path w="2804159" h="992504">
                <a:moveTo>
                  <a:pt x="2804160" y="0"/>
                </a:moveTo>
                <a:lnTo>
                  <a:pt x="165353" y="0"/>
                </a:lnTo>
                <a:lnTo>
                  <a:pt x="121399" y="5907"/>
                </a:lnTo>
                <a:lnTo>
                  <a:pt x="81900" y="22577"/>
                </a:lnTo>
                <a:lnTo>
                  <a:pt x="48434" y="48434"/>
                </a:lnTo>
                <a:lnTo>
                  <a:pt x="22577" y="81900"/>
                </a:lnTo>
                <a:lnTo>
                  <a:pt x="5907" y="121399"/>
                </a:lnTo>
                <a:lnTo>
                  <a:pt x="0" y="165353"/>
                </a:lnTo>
                <a:lnTo>
                  <a:pt x="0" y="992124"/>
                </a:lnTo>
                <a:lnTo>
                  <a:pt x="2638806" y="992124"/>
                </a:lnTo>
                <a:lnTo>
                  <a:pt x="2682760" y="986216"/>
                </a:lnTo>
                <a:lnTo>
                  <a:pt x="2722259" y="969546"/>
                </a:lnTo>
                <a:lnTo>
                  <a:pt x="2755725" y="943689"/>
                </a:lnTo>
                <a:lnTo>
                  <a:pt x="2781582" y="910223"/>
                </a:lnTo>
                <a:lnTo>
                  <a:pt x="2798252" y="870724"/>
                </a:lnTo>
                <a:lnTo>
                  <a:pt x="2804160" y="826770"/>
                </a:lnTo>
                <a:lnTo>
                  <a:pt x="2804160" y="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911090" y="2482341"/>
            <a:ext cx="2407285" cy="833755"/>
          </a:xfrm>
          <a:prstGeom prst="rect">
            <a:avLst/>
          </a:prstGeom>
          <a:solidFill>
            <a:schemeClr val="tx2"/>
          </a:solidFill>
        </p:spPr>
        <p:txBody>
          <a:bodyPr vert="horz" wrap="square" lIns="0" tIns="19685" rIns="0" bIns="0" rtlCol="0">
            <a:spAutoFit/>
          </a:bodyPr>
          <a:lstStyle/>
          <a:p>
            <a:pPr marL="12065" marR="5080" indent="-3810" algn="ctr">
              <a:lnSpc>
                <a:spcPct val="97300"/>
              </a:lnSpc>
              <a:spcBef>
                <a:spcPts val="155"/>
              </a:spcBef>
            </a:pPr>
            <a:r>
              <a:rPr sz="1800" b="1" spc="-250" dirty="0">
                <a:solidFill>
                  <a:srgbClr val="FFFFFF"/>
                </a:solidFill>
                <a:latin typeface="Source Code Pro Semibold"/>
                <a:cs typeface="Source Code Pro Semibold"/>
              </a:rPr>
              <a:t>Greater</a:t>
            </a:r>
            <a:r>
              <a:rPr sz="1800" b="1" spc="-660" dirty="0">
                <a:solidFill>
                  <a:srgbClr val="FFFFFF"/>
                </a:solidFill>
                <a:latin typeface="Source Code Pro Semibold"/>
                <a:cs typeface="Source Code Pro Semibold"/>
              </a:rPr>
              <a:t> </a:t>
            </a:r>
            <a:r>
              <a:rPr sz="1800" b="1" spc="-290" dirty="0">
                <a:solidFill>
                  <a:srgbClr val="FFFFFF"/>
                </a:solidFill>
                <a:latin typeface="Source Code Pro Semibold"/>
                <a:cs typeface="Source Code Pro Semibold"/>
              </a:rPr>
              <a:t>co-</a:t>
            </a:r>
            <a:r>
              <a:rPr sz="1800" b="1" spc="-125" dirty="0">
                <a:solidFill>
                  <a:srgbClr val="FFFFFF"/>
                </a:solidFill>
                <a:latin typeface="Source Code Pro Semibold"/>
                <a:cs typeface="Source Code Pro Semibold"/>
              </a:rPr>
              <a:t>operation between</a:t>
            </a:r>
            <a:r>
              <a:rPr sz="1800" b="1" spc="-645" dirty="0">
                <a:solidFill>
                  <a:srgbClr val="FFFFFF"/>
                </a:solidFill>
                <a:latin typeface="Source Code Pro Semibold"/>
                <a:cs typeface="Source Code Pro Semibold"/>
              </a:rPr>
              <a:t> </a:t>
            </a:r>
            <a:r>
              <a:rPr sz="1800" b="1" dirty="0">
                <a:solidFill>
                  <a:srgbClr val="FFFFFF"/>
                </a:solidFill>
                <a:latin typeface="Source Code Pro Semibold"/>
                <a:cs typeface="Source Code Pro Semibold"/>
              </a:rPr>
              <a:t>member</a:t>
            </a:r>
            <a:r>
              <a:rPr sz="1800" b="1" spc="-660" dirty="0">
                <a:solidFill>
                  <a:srgbClr val="FFFFFF"/>
                </a:solidFill>
                <a:latin typeface="Source Code Pro Semibold"/>
                <a:cs typeface="Source Code Pro Semibold"/>
              </a:rPr>
              <a:t> </a:t>
            </a:r>
            <a:r>
              <a:rPr sz="1800" b="1" spc="-315" dirty="0">
                <a:solidFill>
                  <a:srgbClr val="FFFFFF"/>
                </a:solidFill>
                <a:latin typeface="Source Code Pro Semibold"/>
                <a:cs typeface="Source Code Pro Semibold"/>
              </a:rPr>
              <a:t>states </a:t>
            </a:r>
            <a:r>
              <a:rPr sz="1800" b="1" spc="-260" dirty="0">
                <a:solidFill>
                  <a:srgbClr val="FFFFFF"/>
                </a:solidFill>
                <a:latin typeface="Source Code Pro Semibold"/>
                <a:cs typeface="Source Code Pro Semibold"/>
              </a:rPr>
              <a:t>to</a:t>
            </a:r>
            <a:r>
              <a:rPr sz="1800" b="1" spc="-680" dirty="0">
                <a:solidFill>
                  <a:srgbClr val="FFFFFF"/>
                </a:solidFill>
                <a:latin typeface="Source Code Pro Semibold"/>
                <a:cs typeface="Source Code Pro Semibold"/>
              </a:rPr>
              <a:t> </a:t>
            </a:r>
            <a:r>
              <a:rPr sz="1800" b="1" spc="-225" dirty="0">
                <a:solidFill>
                  <a:srgbClr val="FFFFFF"/>
                </a:solidFill>
                <a:latin typeface="Source Code Pro Semibold"/>
                <a:cs typeface="Source Code Pro Semibold"/>
              </a:rPr>
              <a:t>prosecute</a:t>
            </a:r>
            <a:r>
              <a:rPr sz="1800" b="1" spc="-680" dirty="0">
                <a:solidFill>
                  <a:srgbClr val="FFFFFF"/>
                </a:solidFill>
                <a:latin typeface="Source Code Pro Semibold"/>
                <a:cs typeface="Source Code Pro Semibold"/>
              </a:rPr>
              <a:t> </a:t>
            </a:r>
            <a:r>
              <a:rPr sz="1800" b="1" spc="-270" dirty="0">
                <a:solidFill>
                  <a:srgbClr val="FFFFFF"/>
                </a:solidFill>
                <a:latin typeface="Source Code Pro Semibold"/>
                <a:cs typeface="Source Code Pro Semibold"/>
              </a:rPr>
              <a:t>offences</a:t>
            </a:r>
            <a:endParaRPr sz="1800">
              <a:latin typeface="Source Code Pro Semibold"/>
              <a:cs typeface="Source Code Pro Semibold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664195" y="2407920"/>
            <a:ext cx="2505710" cy="1004569"/>
          </a:xfrm>
          <a:custGeom>
            <a:avLst/>
            <a:gdLst/>
            <a:ahLst/>
            <a:cxnLst/>
            <a:rect l="l" t="t" r="r" b="b"/>
            <a:pathLst>
              <a:path w="2505709" h="1004570">
                <a:moveTo>
                  <a:pt x="2505455" y="0"/>
                </a:moveTo>
                <a:lnTo>
                  <a:pt x="167385" y="0"/>
                </a:lnTo>
                <a:lnTo>
                  <a:pt x="122884" y="5978"/>
                </a:lnTo>
                <a:lnTo>
                  <a:pt x="82898" y="22850"/>
                </a:lnTo>
                <a:lnTo>
                  <a:pt x="49022" y="49021"/>
                </a:lnTo>
                <a:lnTo>
                  <a:pt x="22850" y="82898"/>
                </a:lnTo>
                <a:lnTo>
                  <a:pt x="5978" y="122884"/>
                </a:lnTo>
                <a:lnTo>
                  <a:pt x="0" y="167385"/>
                </a:lnTo>
                <a:lnTo>
                  <a:pt x="0" y="1004315"/>
                </a:lnTo>
                <a:lnTo>
                  <a:pt x="2338070" y="1004315"/>
                </a:lnTo>
                <a:lnTo>
                  <a:pt x="2382571" y="998337"/>
                </a:lnTo>
                <a:lnTo>
                  <a:pt x="2422557" y="981465"/>
                </a:lnTo>
                <a:lnTo>
                  <a:pt x="2456433" y="955294"/>
                </a:lnTo>
                <a:lnTo>
                  <a:pt x="2482605" y="921417"/>
                </a:lnTo>
                <a:lnTo>
                  <a:pt x="2499477" y="881431"/>
                </a:lnTo>
                <a:lnTo>
                  <a:pt x="2505455" y="836929"/>
                </a:lnTo>
                <a:lnTo>
                  <a:pt x="2505455" y="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7957819" y="2476880"/>
            <a:ext cx="1920239" cy="833119"/>
          </a:xfrm>
          <a:prstGeom prst="rect">
            <a:avLst/>
          </a:prstGeom>
          <a:solidFill>
            <a:schemeClr val="tx2"/>
          </a:solidFill>
        </p:spPr>
        <p:txBody>
          <a:bodyPr vert="horz" wrap="square" lIns="0" tIns="27939" rIns="0" bIns="0" rtlCol="0">
            <a:spAutoFit/>
          </a:bodyPr>
          <a:lstStyle/>
          <a:p>
            <a:pPr marL="12700" marR="5080" algn="ctr">
              <a:lnSpc>
                <a:spcPts val="2100"/>
              </a:lnSpc>
              <a:spcBef>
                <a:spcPts val="219"/>
              </a:spcBef>
            </a:pPr>
            <a:r>
              <a:rPr sz="1800" b="1" spc="-200" dirty="0">
                <a:solidFill>
                  <a:srgbClr val="FFFFFF"/>
                </a:solidFill>
                <a:latin typeface="Source Code Pro Semibold"/>
                <a:cs typeface="Source Code Pro Semibold"/>
              </a:rPr>
              <a:t>Harmonisation</a:t>
            </a:r>
            <a:r>
              <a:rPr sz="1800" b="1" spc="-585" dirty="0">
                <a:solidFill>
                  <a:srgbClr val="FFFFFF"/>
                </a:solidFill>
                <a:latin typeface="Source Code Pro Semibold"/>
                <a:cs typeface="Source Code Pro Semibold"/>
              </a:rPr>
              <a:t> </a:t>
            </a:r>
            <a:r>
              <a:rPr sz="1800" b="1" spc="-80" dirty="0">
                <a:solidFill>
                  <a:srgbClr val="FFFFFF"/>
                </a:solidFill>
                <a:latin typeface="Source Code Pro Semibold"/>
                <a:cs typeface="Source Code Pro Semibold"/>
              </a:rPr>
              <a:t>and </a:t>
            </a:r>
            <a:r>
              <a:rPr sz="1800" b="1" spc="-365" dirty="0">
                <a:solidFill>
                  <a:srgbClr val="FFFFFF"/>
                </a:solidFill>
                <a:latin typeface="Source Code Pro Semibold"/>
                <a:cs typeface="Source Code Pro Semibold"/>
              </a:rPr>
              <a:t>clarification</a:t>
            </a:r>
            <a:r>
              <a:rPr sz="1800" b="1" spc="-665" dirty="0">
                <a:solidFill>
                  <a:srgbClr val="FFFFFF"/>
                </a:solidFill>
                <a:latin typeface="Source Code Pro Semibold"/>
                <a:cs typeface="Source Code Pro Semibold"/>
              </a:rPr>
              <a:t> </a:t>
            </a:r>
            <a:r>
              <a:rPr sz="1800" b="1" spc="-330" dirty="0">
                <a:solidFill>
                  <a:srgbClr val="FFFFFF"/>
                </a:solidFill>
                <a:latin typeface="Source Code Pro Semibold"/>
                <a:cs typeface="Source Code Pro Semibold"/>
              </a:rPr>
              <a:t>of </a:t>
            </a:r>
            <a:r>
              <a:rPr sz="1800" b="1" spc="-260" dirty="0">
                <a:solidFill>
                  <a:srgbClr val="FFFFFF"/>
                </a:solidFill>
                <a:latin typeface="Source Code Pro Semibold"/>
                <a:cs typeface="Source Code Pro Semibold"/>
              </a:rPr>
              <a:t>predicate</a:t>
            </a:r>
            <a:r>
              <a:rPr sz="1800" b="1" spc="-695" dirty="0">
                <a:solidFill>
                  <a:srgbClr val="FFFFFF"/>
                </a:solidFill>
                <a:latin typeface="Source Code Pro Semibold"/>
                <a:cs typeface="Source Code Pro Semibold"/>
              </a:rPr>
              <a:t> </a:t>
            </a:r>
            <a:r>
              <a:rPr sz="1800" b="1" spc="-270" dirty="0">
                <a:solidFill>
                  <a:srgbClr val="FFFFFF"/>
                </a:solidFill>
                <a:latin typeface="Source Code Pro Semibold"/>
                <a:cs typeface="Source Code Pro Semibold"/>
              </a:rPr>
              <a:t>offences</a:t>
            </a:r>
            <a:endParaRPr sz="1800">
              <a:latin typeface="Source Code Pro Semibold"/>
              <a:cs typeface="Source Code Pro Semibold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866900" y="3582923"/>
            <a:ext cx="2685415" cy="1099185"/>
          </a:xfrm>
          <a:custGeom>
            <a:avLst/>
            <a:gdLst/>
            <a:ahLst/>
            <a:cxnLst/>
            <a:rect l="l" t="t" r="r" b="b"/>
            <a:pathLst>
              <a:path w="2685415" h="1099185">
                <a:moveTo>
                  <a:pt x="2685288" y="0"/>
                </a:moveTo>
                <a:lnTo>
                  <a:pt x="183133" y="0"/>
                </a:lnTo>
                <a:lnTo>
                  <a:pt x="134467" y="6545"/>
                </a:lnTo>
                <a:lnTo>
                  <a:pt x="90725" y="25014"/>
                </a:lnTo>
                <a:lnTo>
                  <a:pt x="53657" y="53657"/>
                </a:lnTo>
                <a:lnTo>
                  <a:pt x="25014" y="90725"/>
                </a:lnTo>
                <a:lnTo>
                  <a:pt x="6545" y="134467"/>
                </a:lnTo>
                <a:lnTo>
                  <a:pt x="0" y="183133"/>
                </a:lnTo>
                <a:lnTo>
                  <a:pt x="0" y="1098803"/>
                </a:lnTo>
                <a:lnTo>
                  <a:pt x="2502154" y="1098803"/>
                </a:lnTo>
                <a:lnTo>
                  <a:pt x="2550820" y="1092258"/>
                </a:lnTo>
                <a:lnTo>
                  <a:pt x="2594562" y="1073789"/>
                </a:lnTo>
                <a:lnTo>
                  <a:pt x="2631630" y="1045146"/>
                </a:lnTo>
                <a:lnTo>
                  <a:pt x="2660273" y="1008078"/>
                </a:lnTo>
                <a:lnTo>
                  <a:pt x="2678742" y="964336"/>
                </a:lnTo>
                <a:lnTo>
                  <a:pt x="2685288" y="915669"/>
                </a:lnTo>
                <a:lnTo>
                  <a:pt x="2685288" y="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2160523" y="3565017"/>
            <a:ext cx="2096135" cy="1100455"/>
          </a:xfrm>
          <a:prstGeom prst="rect">
            <a:avLst/>
          </a:prstGeom>
          <a:solidFill>
            <a:schemeClr val="tx2"/>
          </a:solidFill>
        </p:spPr>
        <p:txBody>
          <a:bodyPr vert="horz" wrap="square" lIns="0" tIns="19685" rIns="0" bIns="0" rtlCol="0">
            <a:spAutoFit/>
          </a:bodyPr>
          <a:lstStyle/>
          <a:p>
            <a:pPr marL="12700" marR="5080" algn="ctr">
              <a:lnSpc>
                <a:spcPct val="97300"/>
              </a:lnSpc>
              <a:spcBef>
                <a:spcPts val="155"/>
              </a:spcBef>
            </a:pPr>
            <a:r>
              <a:rPr sz="1800" b="1" spc="-235" dirty="0">
                <a:solidFill>
                  <a:srgbClr val="FFFFFF"/>
                </a:solidFill>
                <a:latin typeface="Source Code Pro Semibold"/>
                <a:cs typeface="Source Code Pro Semibold"/>
              </a:rPr>
              <a:t>Extension</a:t>
            </a:r>
            <a:r>
              <a:rPr sz="1800" b="1" spc="-670" dirty="0">
                <a:solidFill>
                  <a:srgbClr val="FFFFFF"/>
                </a:solidFill>
                <a:latin typeface="Source Code Pro Semibold"/>
                <a:cs typeface="Source Code Pro Semibold"/>
              </a:rPr>
              <a:t> </a:t>
            </a:r>
            <a:r>
              <a:rPr sz="1800" b="1" spc="-305" dirty="0">
                <a:solidFill>
                  <a:srgbClr val="FFFFFF"/>
                </a:solidFill>
                <a:latin typeface="Source Code Pro Semibold"/>
                <a:cs typeface="Source Code Pro Semibold"/>
              </a:rPr>
              <a:t>of</a:t>
            </a:r>
            <a:r>
              <a:rPr sz="1800" b="1" spc="-675" dirty="0">
                <a:solidFill>
                  <a:srgbClr val="FFFFFF"/>
                </a:solidFill>
                <a:latin typeface="Source Code Pro Semibold"/>
                <a:cs typeface="Source Code Pro Semibold"/>
              </a:rPr>
              <a:t> </a:t>
            </a:r>
            <a:r>
              <a:rPr sz="1800" b="1" spc="-295" dirty="0">
                <a:solidFill>
                  <a:srgbClr val="FFFFFF"/>
                </a:solidFill>
                <a:latin typeface="Source Code Pro Semibold"/>
                <a:cs typeface="Source Code Pro Semibold"/>
              </a:rPr>
              <a:t>criminal </a:t>
            </a:r>
            <a:r>
              <a:rPr sz="1800" b="1" spc="-434" dirty="0">
                <a:solidFill>
                  <a:srgbClr val="FFFFFF"/>
                </a:solidFill>
                <a:latin typeface="Source Code Pro Semibold"/>
                <a:cs typeface="Source Code Pro Semibold"/>
              </a:rPr>
              <a:t>liability</a:t>
            </a:r>
            <a:r>
              <a:rPr sz="1800" b="1" spc="-685" dirty="0">
                <a:solidFill>
                  <a:srgbClr val="FFFFFF"/>
                </a:solidFill>
                <a:latin typeface="Source Code Pro Semibold"/>
                <a:cs typeface="Source Code Pro Semibold"/>
              </a:rPr>
              <a:t> </a:t>
            </a:r>
            <a:r>
              <a:rPr sz="1800" b="1" spc="-260" dirty="0">
                <a:solidFill>
                  <a:srgbClr val="FFFFFF"/>
                </a:solidFill>
                <a:latin typeface="Source Code Pro Semibold"/>
                <a:cs typeface="Source Code Pro Semibold"/>
              </a:rPr>
              <a:t>to</a:t>
            </a:r>
            <a:r>
              <a:rPr sz="1800" b="1" spc="-710" dirty="0">
                <a:solidFill>
                  <a:srgbClr val="FFFFFF"/>
                </a:solidFill>
                <a:latin typeface="Source Code Pro Semibold"/>
                <a:cs typeface="Source Code Pro Semibold"/>
              </a:rPr>
              <a:t> </a:t>
            </a:r>
            <a:r>
              <a:rPr sz="1800" b="1" spc="-340" dirty="0">
                <a:solidFill>
                  <a:srgbClr val="FFFFFF"/>
                </a:solidFill>
                <a:latin typeface="Source Code Pro Semibold"/>
                <a:cs typeface="Source Code Pro Semibold"/>
              </a:rPr>
              <a:t>legal </a:t>
            </a:r>
            <a:r>
              <a:rPr sz="1800" b="1" spc="-210" dirty="0">
                <a:solidFill>
                  <a:srgbClr val="FFFFFF"/>
                </a:solidFill>
                <a:latin typeface="Source Code Pro Semibold"/>
                <a:cs typeface="Source Code Pro Semibold"/>
              </a:rPr>
              <a:t>persons</a:t>
            </a:r>
            <a:r>
              <a:rPr sz="1800" b="1" spc="-685" dirty="0">
                <a:solidFill>
                  <a:srgbClr val="FFFFFF"/>
                </a:solidFill>
                <a:latin typeface="Source Code Pro Semibold"/>
                <a:cs typeface="Source Code Pro Semibold"/>
              </a:rPr>
              <a:t> </a:t>
            </a:r>
            <a:r>
              <a:rPr sz="1800" b="1" spc="-105" dirty="0">
                <a:solidFill>
                  <a:srgbClr val="FFFFFF"/>
                </a:solidFill>
                <a:latin typeface="Source Code Pro Semibold"/>
                <a:cs typeface="Source Code Pro Semibold"/>
              </a:rPr>
              <a:t>and</a:t>
            </a:r>
            <a:r>
              <a:rPr sz="1800" b="1" spc="-685" dirty="0">
                <a:solidFill>
                  <a:srgbClr val="FFFFFF"/>
                </a:solidFill>
                <a:latin typeface="Source Code Pro Semibold"/>
                <a:cs typeface="Source Code Pro Semibold"/>
              </a:rPr>
              <a:t> </a:t>
            </a:r>
            <a:r>
              <a:rPr sz="1800" b="1" spc="-25" dirty="0">
                <a:solidFill>
                  <a:srgbClr val="FFFFFF"/>
                </a:solidFill>
                <a:latin typeface="Source Code Pro Semibold"/>
                <a:cs typeface="Source Code Pro Semibold"/>
              </a:rPr>
              <a:t>key </a:t>
            </a:r>
            <a:r>
              <a:rPr sz="1800" b="1" spc="-245" dirty="0">
                <a:solidFill>
                  <a:srgbClr val="FFFFFF"/>
                </a:solidFill>
                <a:latin typeface="Source Code Pro Semibold"/>
                <a:cs typeface="Source Code Pro Semibold"/>
              </a:rPr>
              <a:t>business</a:t>
            </a:r>
            <a:r>
              <a:rPr sz="1800" b="1" spc="-635" dirty="0">
                <a:solidFill>
                  <a:srgbClr val="FFFFFF"/>
                </a:solidFill>
                <a:latin typeface="Source Code Pro Semibold"/>
                <a:cs typeface="Source Code Pro Semibold"/>
              </a:rPr>
              <a:t> </a:t>
            </a:r>
            <a:r>
              <a:rPr sz="1800" b="1" spc="-280" dirty="0">
                <a:solidFill>
                  <a:srgbClr val="FFFFFF"/>
                </a:solidFill>
                <a:latin typeface="Source Code Pro Semibold"/>
                <a:cs typeface="Source Code Pro Semibold"/>
              </a:rPr>
              <a:t>leaders</a:t>
            </a:r>
            <a:endParaRPr sz="1800">
              <a:latin typeface="Source Code Pro Semibold"/>
              <a:cs typeface="Source Code Pro Semibold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709159" y="3582923"/>
            <a:ext cx="2804160" cy="1099185"/>
          </a:xfrm>
          <a:custGeom>
            <a:avLst/>
            <a:gdLst/>
            <a:ahLst/>
            <a:cxnLst/>
            <a:rect l="l" t="t" r="r" b="b"/>
            <a:pathLst>
              <a:path w="2804159" h="1099185">
                <a:moveTo>
                  <a:pt x="2804160" y="0"/>
                </a:moveTo>
                <a:lnTo>
                  <a:pt x="183134" y="0"/>
                </a:lnTo>
                <a:lnTo>
                  <a:pt x="134467" y="6545"/>
                </a:lnTo>
                <a:lnTo>
                  <a:pt x="90725" y="25014"/>
                </a:lnTo>
                <a:lnTo>
                  <a:pt x="53657" y="53657"/>
                </a:lnTo>
                <a:lnTo>
                  <a:pt x="25014" y="90725"/>
                </a:lnTo>
                <a:lnTo>
                  <a:pt x="6545" y="134467"/>
                </a:lnTo>
                <a:lnTo>
                  <a:pt x="0" y="183133"/>
                </a:lnTo>
                <a:lnTo>
                  <a:pt x="0" y="1098803"/>
                </a:lnTo>
                <a:lnTo>
                  <a:pt x="2621025" y="1098803"/>
                </a:lnTo>
                <a:lnTo>
                  <a:pt x="2669692" y="1092258"/>
                </a:lnTo>
                <a:lnTo>
                  <a:pt x="2713434" y="1073789"/>
                </a:lnTo>
                <a:lnTo>
                  <a:pt x="2750502" y="1045146"/>
                </a:lnTo>
                <a:lnTo>
                  <a:pt x="2779145" y="1008078"/>
                </a:lnTo>
                <a:lnTo>
                  <a:pt x="2797614" y="964336"/>
                </a:lnTo>
                <a:lnTo>
                  <a:pt x="2804160" y="915669"/>
                </a:lnTo>
                <a:lnTo>
                  <a:pt x="2804160" y="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5003672" y="3831412"/>
            <a:ext cx="2216785" cy="567690"/>
          </a:xfrm>
          <a:prstGeom prst="rect">
            <a:avLst/>
          </a:prstGeom>
          <a:solidFill>
            <a:schemeClr val="tx2"/>
          </a:solidFill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2130"/>
              </a:lnSpc>
              <a:spcBef>
                <a:spcPts val="100"/>
              </a:spcBef>
            </a:pPr>
            <a:r>
              <a:rPr sz="1800" b="1" spc="-85" dirty="0">
                <a:solidFill>
                  <a:srgbClr val="FFFFFF"/>
                </a:solidFill>
                <a:latin typeface="Source Code Pro Semibold"/>
                <a:cs typeface="Source Code Pro Semibold"/>
              </a:rPr>
              <a:t>A</a:t>
            </a:r>
            <a:r>
              <a:rPr sz="1800" b="1" spc="-695" dirty="0">
                <a:solidFill>
                  <a:srgbClr val="FFFFFF"/>
                </a:solidFill>
                <a:latin typeface="Source Code Pro Semibold"/>
                <a:cs typeface="Source Code Pro Semibold"/>
              </a:rPr>
              <a:t> </a:t>
            </a:r>
            <a:r>
              <a:rPr sz="1800" b="1" spc="-204" dirty="0">
                <a:solidFill>
                  <a:srgbClr val="FFFFFF"/>
                </a:solidFill>
                <a:latin typeface="Source Code Pro Semibold"/>
                <a:cs typeface="Source Code Pro Semibold"/>
              </a:rPr>
              <a:t>tougher</a:t>
            </a:r>
            <a:r>
              <a:rPr sz="1800" b="1" spc="-690" dirty="0">
                <a:solidFill>
                  <a:srgbClr val="FFFFFF"/>
                </a:solidFill>
                <a:latin typeface="Source Code Pro Semibold"/>
                <a:cs typeface="Source Code Pro Semibold"/>
              </a:rPr>
              <a:t> </a:t>
            </a:r>
            <a:r>
              <a:rPr sz="1800" b="1" spc="-125" dirty="0">
                <a:solidFill>
                  <a:srgbClr val="FFFFFF"/>
                </a:solidFill>
                <a:latin typeface="Source Code Pro Semibold"/>
                <a:cs typeface="Source Code Pro Semibold"/>
              </a:rPr>
              <a:t>punishment</a:t>
            </a:r>
            <a:endParaRPr sz="1800">
              <a:latin typeface="Source Code Pro Semibold"/>
              <a:cs typeface="Source Code Pro Semibold"/>
            </a:endParaRPr>
          </a:p>
          <a:p>
            <a:pPr algn="ctr">
              <a:lnSpc>
                <a:spcPts val="2130"/>
              </a:lnSpc>
            </a:pPr>
            <a:r>
              <a:rPr sz="1800" b="1" spc="-190" dirty="0">
                <a:solidFill>
                  <a:srgbClr val="FFFFFF"/>
                </a:solidFill>
                <a:latin typeface="Source Code Pro Semibold"/>
                <a:cs typeface="Source Code Pro Semibold"/>
              </a:rPr>
              <a:t>regime</a:t>
            </a:r>
            <a:r>
              <a:rPr sz="1800" b="1" spc="-675" dirty="0">
                <a:solidFill>
                  <a:srgbClr val="FFFFFF"/>
                </a:solidFill>
                <a:latin typeface="Source Code Pro Semibold"/>
                <a:cs typeface="Source Code Pro Semibold"/>
              </a:rPr>
              <a:t> </a:t>
            </a:r>
            <a:r>
              <a:rPr sz="1800" b="1" spc="-330" dirty="0">
                <a:solidFill>
                  <a:srgbClr val="FFFFFF"/>
                </a:solidFill>
                <a:latin typeface="Source Code Pro Semibold"/>
                <a:cs typeface="Source Code Pro Semibold"/>
              </a:rPr>
              <a:t>overall</a:t>
            </a:r>
            <a:endParaRPr sz="1800">
              <a:latin typeface="Source Code Pro Semibold"/>
              <a:cs typeface="Source Code Pro Semibold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7664195" y="3582923"/>
            <a:ext cx="2505710" cy="1099185"/>
          </a:xfrm>
          <a:custGeom>
            <a:avLst/>
            <a:gdLst/>
            <a:ahLst/>
            <a:cxnLst/>
            <a:rect l="l" t="t" r="r" b="b"/>
            <a:pathLst>
              <a:path w="2505709" h="1099185">
                <a:moveTo>
                  <a:pt x="2505455" y="0"/>
                </a:moveTo>
                <a:lnTo>
                  <a:pt x="183133" y="0"/>
                </a:lnTo>
                <a:lnTo>
                  <a:pt x="134467" y="6545"/>
                </a:lnTo>
                <a:lnTo>
                  <a:pt x="90725" y="25014"/>
                </a:lnTo>
                <a:lnTo>
                  <a:pt x="53657" y="53657"/>
                </a:lnTo>
                <a:lnTo>
                  <a:pt x="25014" y="90725"/>
                </a:lnTo>
                <a:lnTo>
                  <a:pt x="6545" y="134467"/>
                </a:lnTo>
                <a:lnTo>
                  <a:pt x="0" y="183133"/>
                </a:lnTo>
                <a:lnTo>
                  <a:pt x="0" y="1098803"/>
                </a:lnTo>
                <a:lnTo>
                  <a:pt x="2322322" y="1098803"/>
                </a:lnTo>
                <a:lnTo>
                  <a:pt x="2370988" y="1092258"/>
                </a:lnTo>
                <a:lnTo>
                  <a:pt x="2414730" y="1073789"/>
                </a:lnTo>
                <a:lnTo>
                  <a:pt x="2451798" y="1045146"/>
                </a:lnTo>
                <a:lnTo>
                  <a:pt x="2480441" y="1008078"/>
                </a:lnTo>
                <a:lnTo>
                  <a:pt x="2498910" y="964336"/>
                </a:lnTo>
                <a:lnTo>
                  <a:pt x="2505455" y="915669"/>
                </a:lnTo>
                <a:lnTo>
                  <a:pt x="2505455" y="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7945628" y="3698494"/>
            <a:ext cx="1990089" cy="833119"/>
          </a:xfrm>
          <a:prstGeom prst="rect">
            <a:avLst/>
          </a:prstGeom>
          <a:solidFill>
            <a:schemeClr val="tx2"/>
          </a:solidFill>
        </p:spPr>
        <p:txBody>
          <a:bodyPr vert="horz" wrap="square" lIns="0" tIns="27939" rIns="0" bIns="0" rtlCol="0">
            <a:spAutoFit/>
          </a:bodyPr>
          <a:lstStyle/>
          <a:p>
            <a:pPr marL="12700" marR="5080" algn="ctr">
              <a:lnSpc>
                <a:spcPts val="2100"/>
              </a:lnSpc>
              <a:spcBef>
                <a:spcPts val="219"/>
              </a:spcBef>
            </a:pPr>
            <a:r>
              <a:rPr sz="1800" b="1" spc="-280" dirty="0">
                <a:solidFill>
                  <a:srgbClr val="FFFFFF"/>
                </a:solidFill>
                <a:latin typeface="Source Code Pro Semibold"/>
                <a:cs typeface="Source Code Pro Semibold"/>
              </a:rPr>
              <a:t>Additional</a:t>
            </a:r>
            <a:r>
              <a:rPr sz="1800" b="1" spc="-710" dirty="0">
                <a:solidFill>
                  <a:srgbClr val="FFFFFF"/>
                </a:solidFill>
                <a:latin typeface="Source Code Pro Semibold"/>
                <a:cs typeface="Source Code Pro Semibold"/>
              </a:rPr>
              <a:t> </a:t>
            </a:r>
            <a:r>
              <a:rPr sz="1800" b="1" spc="-305" dirty="0">
                <a:solidFill>
                  <a:srgbClr val="FFFFFF"/>
                </a:solidFill>
                <a:latin typeface="Source Code Pro Semibold"/>
                <a:cs typeface="Source Code Pro Semibold"/>
              </a:rPr>
              <a:t>offences, </a:t>
            </a:r>
            <a:r>
              <a:rPr sz="1800" b="1" spc="-180" dirty="0">
                <a:solidFill>
                  <a:srgbClr val="FFFFFF"/>
                </a:solidFill>
                <a:latin typeface="Source Code Pro Semibold"/>
                <a:cs typeface="Source Code Pro Semibold"/>
              </a:rPr>
              <a:t>such</a:t>
            </a:r>
            <a:r>
              <a:rPr sz="1800" b="1" spc="-705" dirty="0">
                <a:solidFill>
                  <a:srgbClr val="FFFFFF"/>
                </a:solidFill>
                <a:latin typeface="Source Code Pro Semibold"/>
                <a:cs typeface="Source Code Pro Semibold"/>
              </a:rPr>
              <a:t> </a:t>
            </a:r>
            <a:r>
              <a:rPr sz="1800" b="1" spc="-240" dirty="0">
                <a:solidFill>
                  <a:srgbClr val="FFFFFF"/>
                </a:solidFill>
                <a:latin typeface="Source Code Pro Semibold"/>
                <a:cs typeface="Source Code Pro Semibold"/>
              </a:rPr>
              <a:t>as</a:t>
            </a:r>
            <a:r>
              <a:rPr sz="1800" b="1" spc="-700" dirty="0">
                <a:solidFill>
                  <a:srgbClr val="FFFFFF"/>
                </a:solidFill>
                <a:latin typeface="Source Code Pro Semibold"/>
                <a:cs typeface="Source Code Pro Semibold"/>
              </a:rPr>
              <a:t> </a:t>
            </a:r>
            <a:r>
              <a:rPr sz="1800" b="1" spc="-280" dirty="0">
                <a:solidFill>
                  <a:srgbClr val="FFFFFF"/>
                </a:solidFill>
                <a:latin typeface="Source Code Pro Semibold"/>
                <a:cs typeface="Source Code Pro Semibold"/>
              </a:rPr>
              <a:t>aiding</a:t>
            </a:r>
            <a:r>
              <a:rPr sz="1800" b="1" spc="-700" dirty="0">
                <a:solidFill>
                  <a:srgbClr val="FFFFFF"/>
                </a:solidFill>
                <a:latin typeface="Source Code Pro Semibold"/>
                <a:cs typeface="Source Code Pro Semibold"/>
              </a:rPr>
              <a:t> </a:t>
            </a:r>
            <a:r>
              <a:rPr sz="1800" b="1" spc="-25" dirty="0">
                <a:solidFill>
                  <a:srgbClr val="FFFFFF"/>
                </a:solidFill>
                <a:latin typeface="Source Code Pro Semibold"/>
                <a:cs typeface="Source Code Pro Semibold"/>
              </a:rPr>
              <a:t>and </a:t>
            </a:r>
            <a:r>
              <a:rPr sz="1800" b="1" spc="-275" dirty="0">
                <a:solidFill>
                  <a:srgbClr val="FFFFFF"/>
                </a:solidFill>
                <a:latin typeface="Source Code Pro Semibold"/>
                <a:cs typeface="Source Code Pro Semibold"/>
              </a:rPr>
              <a:t>abetting</a:t>
            </a:r>
            <a:endParaRPr sz="1800">
              <a:latin typeface="Source Code Pro Semibold"/>
              <a:cs typeface="Source Code Pro Semibold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7124700" y="3023616"/>
            <a:ext cx="342900" cy="342900"/>
          </a:xfrm>
          <a:custGeom>
            <a:avLst/>
            <a:gdLst/>
            <a:ahLst/>
            <a:cxnLst/>
            <a:rect l="l" t="t" r="r" b="b"/>
            <a:pathLst>
              <a:path w="342900" h="342900">
                <a:moveTo>
                  <a:pt x="171450" y="0"/>
                </a:moveTo>
                <a:lnTo>
                  <a:pt x="125853" y="6120"/>
                </a:lnTo>
                <a:lnTo>
                  <a:pt x="84892" y="23396"/>
                </a:lnTo>
                <a:lnTo>
                  <a:pt x="50196" y="50196"/>
                </a:lnTo>
                <a:lnTo>
                  <a:pt x="23396" y="84892"/>
                </a:lnTo>
                <a:lnTo>
                  <a:pt x="6120" y="125853"/>
                </a:lnTo>
                <a:lnTo>
                  <a:pt x="0" y="171450"/>
                </a:lnTo>
                <a:lnTo>
                  <a:pt x="6120" y="217046"/>
                </a:lnTo>
                <a:lnTo>
                  <a:pt x="23396" y="258007"/>
                </a:lnTo>
                <a:lnTo>
                  <a:pt x="50196" y="292703"/>
                </a:lnTo>
                <a:lnTo>
                  <a:pt x="84892" y="319503"/>
                </a:lnTo>
                <a:lnTo>
                  <a:pt x="125853" y="336779"/>
                </a:lnTo>
                <a:lnTo>
                  <a:pt x="171450" y="342900"/>
                </a:lnTo>
                <a:lnTo>
                  <a:pt x="217046" y="336779"/>
                </a:lnTo>
                <a:lnTo>
                  <a:pt x="258007" y="319503"/>
                </a:lnTo>
                <a:lnTo>
                  <a:pt x="292703" y="292703"/>
                </a:lnTo>
                <a:lnTo>
                  <a:pt x="319503" y="258007"/>
                </a:lnTo>
                <a:lnTo>
                  <a:pt x="336779" y="217046"/>
                </a:lnTo>
                <a:lnTo>
                  <a:pt x="342900" y="171450"/>
                </a:lnTo>
                <a:lnTo>
                  <a:pt x="336779" y="125853"/>
                </a:lnTo>
                <a:lnTo>
                  <a:pt x="319503" y="84892"/>
                </a:lnTo>
                <a:lnTo>
                  <a:pt x="292703" y="50196"/>
                </a:lnTo>
                <a:lnTo>
                  <a:pt x="258007" y="23396"/>
                </a:lnTo>
                <a:lnTo>
                  <a:pt x="217046" y="6120"/>
                </a:lnTo>
                <a:lnTo>
                  <a:pt x="171450" y="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782556" y="3023616"/>
            <a:ext cx="341630" cy="342900"/>
          </a:xfrm>
          <a:custGeom>
            <a:avLst/>
            <a:gdLst/>
            <a:ahLst/>
            <a:cxnLst/>
            <a:rect l="l" t="t" r="r" b="b"/>
            <a:pathLst>
              <a:path w="341629" h="342900">
                <a:moveTo>
                  <a:pt x="170688" y="0"/>
                </a:moveTo>
                <a:lnTo>
                  <a:pt x="125324" y="6120"/>
                </a:lnTo>
                <a:lnTo>
                  <a:pt x="84553" y="23396"/>
                </a:lnTo>
                <a:lnTo>
                  <a:pt x="50006" y="50196"/>
                </a:lnTo>
                <a:lnTo>
                  <a:pt x="23311" y="84892"/>
                </a:lnTo>
                <a:lnTo>
                  <a:pt x="6099" y="125853"/>
                </a:lnTo>
                <a:lnTo>
                  <a:pt x="0" y="171450"/>
                </a:lnTo>
                <a:lnTo>
                  <a:pt x="6099" y="217046"/>
                </a:lnTo>
                <a:lnTo>
                  <a:pt x="23311" y="258007"/>
                </a:lnTo>
                <a:lnTo>
                  <a:pt x="50006" y="292703"/>
                </a:lnTo>
                <a:lnTo>
                  <a:pt x="84553" y="319503"/>
                </a:lnTo>
                <a:lnTo>
                  <a:pt x="125324" y="336779"/>
                </a:lnTo>
                <a:lnTo>
                  <a:pt x="170688" y="342900"/>
                </a:lnTo>
                <a:lnTo>
                  <a:pt x="216051" y="336779"/>
                </a:lnTo>
                <a:lnTo>
                  <a:pt x="256822" y="319503"/>
                </a:lnTo>
                <a:lnTo>
                  <a:pt x="291369" y="292703"/>
                </a:lnTo>
                <a:lnTo>
                  <a:pt x="318064" y="258007"/>
                </a:lnTo>
                <a:lnTo>
                  <a:pt x="335276" y="217046"/>
                </a:lnTo>
                <a:lnTo>
                  <a:pt x="341375" y="171450"/>
                </a:lnTo>
                <a:lnTo>
                  <a:pt x="335276" y="125853"/>
                </a:lnTo>
                <a:lnTo>
                  <a:pt x="318064" y="84892"/>
                </a:lnTo>
                <a:lnTo>
                  <a:pt x="291369" y="50196"/>
                </a:lnTo>
                <a:lnTo>
                  <a:pt x="256822" y="23396"/>
                </a:lnTo>
                <a:lnTo>
                  <a:pt x="216051" y="6120"/>
                </a:lnTo>
                <a:lnTo>
                  <a:pt x="170688" y="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169664" y="3023616"/>
            <a:ext cx="341630" cy="342900"/>
          </a:xfrm>
          <a:custGeom>
            <a:avLst/>
            <a:gdLst/>
            <a:ahLst/>
            <a:cxnLst/>
            <a:rect l="l" t="t" r="r" b="b"/>
            <a:pathLst>
              <a:path w="341629" h="342900">
                <a:moveTo>
                  <a:pt x="170687" y="0"/>
                </a:moveTo>
                <a:lnTo>
                  <a:pt x="125324" y="6120"/>
                </a:lnTo>
                <a:lnTo>
                  <a:pt x="84553" y="23396"/>
                </a:lnTo>
                <a:lnTo>
                  <a:pt x="50006" y="50196"/>
                </a:lnTo>
                <a:lnTo>
                  <a:pt x="23311" y="84892"/>
                </a:lnTo>
                <a:lnTo>
                  <a:pt x="6099" y="125853"/>
                </a:lnTo>
                <a:lnTo>
                  <a:pt x="0" y="171450"/>
                </a:lnTo>
                <a:lnTo>
                  <a:pt x="6099" y="217046"/>
                </a:lnTo>
                <a:lnTo>
                  <a:pt x="23311" y="258007"/>
                </a:lnTo>
                <a:lnTo>
                  <a:pt x="50006" y="292703"/>
                </a:lnTo>
                <a:lnTo>
                  <a:pt x="84553" y="319503"/>
                </a:lnTo>
                <a:lnTo>
                  <a:pt x="125324" y="336779"/>
                </a:lnTo>
                <a:lnTo>
                  <a:pt x="170687" y="342900"/>
                </a:lnTo>
                <a:lnTo>
                  <a:pt x="216051" y="336779"/>
                </a:lnTo>
                <a:lnTo>
                  <a:pt x="256822" y="319503"/>
                </a:lnTo>
                <a:lnTo>
                  <a:pt x="291369" y="292703"/>
                </a:lnTo>
                <a:lnTo>
                  <a:pt x="318064" y="258007"/>
                </a:lnTo>
                <a:lnTo>
                  <a:pt x="335276" y="217046"/>
                </a:lnTo>
                <a:lnTo>
                  <a:pt x="341375" y="171450"/>
                </a:lnTo>
                <a:lnTo>
                  <a:pt x="335276" y="125853"/>
                </a:lnTo>
                <a:lnTo>
                  <a:pt x="318064" y="84892"/>
                </a:lnTo>
                <a:lnTo>
                  <a:pt x="291369" y="50196"/>
                </a:lnTo>
                <a:lnTo>
                  <a:pt x="256822" y="23396"/>
                </a:lnTo>
                <a:lnTo>
                  <a:pt x="216051" y="6120"/>
                </a:lnTo>
                <a:lnTo>
                  <a:pt x="170687" y="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124700" y="4293108"/>
            <a:ext cx="342900" cy="341630"/>
          </a:xfrm>
          <a:custGeom>
            <a:avLst/>
            <a:gdLst/>
            <a:ahLst/>
            <a:cxnLst/>
            <a:rect l="l" t="t" r="r" b="b"/>
            <a:pathLst>
              <a:path w="342900" h="341629">
                <a:moveTo>
                  <a:pt x="171450" y="0"/>
                </a:moveTo>
                <a:lnTo>
                  <a:pt x="125853" y="6099"/>
                </a:lnTo>
                <a:lnTo>
                  <a:pt x="84892" y="23311"/>
                </a:lnTo>
                <a:lnTo>
                  <a:pt x="50196" y="50006"/>
                </a:lnTo>
                <a:lnTo>
                  <a:pt x="23396" y="84553"/>
                </a:lnTo>
                <a:lnTo>
                  <a:pt x="6120" y="125324"/>
                </a:lnTo>
                <a:lnTo>
                  <a:pt x="0" y="170688"/>
                </a:lnTo>
                <a:lnTo>
                  <a:pt x="6120" y="216051"/>
                </a:lnTo>
                <a:lnTo>
                  <a:pt x="23396" y="256822"/>
                </a:lnTo>
                <a:lnTo>
                  <a:pt x="50196" y="291369"/>
                </a:lnTo>
                <a:lnTo>
                  <a:pt x="84892" y="318064"/>
                </a:lnTo>
                <a:lnTo>
                  <a:pt x="125853" y="335276"/>
                </a:lnTo>
                <a:lnTo>
                  <a:pt x="171450" y="341376"/>
                </a:lnTo>
                <a:lnTo>
                  <a:pt x="217046" y="335276"/>
                </a:lnTo>
                <a:lnTo>
                  <a:pt x="258007" y="318064"/>
                </a:lnTo>
                <a:lnTo>
                  <a:pt x="292703" y="291369"/>
                </a:lnTo>
                <a:lnTo>
                  <a:pt x="319503" y="256822"/>
                </a:lnTo>
                <a:lnTo>
                  <a:pt x="336779" y="216051"/>
                </a:lnTo>
                <a:lnTo>
                  <a:pt x="342900" y="170688"/>
                </a:lnTo>
                <a:lnTo>
                  <a:pt x="336779" y="125324"/>
                </a:lnTo>
                <a:lnTo>
                  <a:pt x="319503" y="84553"/>
                </a:lnTo>
                <a:lnTo>
                  <a:pt x="292703" y="50006"/>
                </a:lnTo>
                <a:lnTo>
                  <a:pt x="258007" y="23311"/>
                </a:lnTo>
                <a:lnTo>
                  <a:pt x="217046" y="6099"/>
                </a:lnTo>
                <a:lnTo>
                  <a:pt x="171450" y="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169664" y="4293108"/>
            <a:ext cx="341630" cy="341630"/>
          </a:xfrm>
          <a:custGeom>
            <a:avLst/>
            <a:gdLst/>
            <a:ahLst/>
            <a:cxnLst/>
            <a:rect l="l" t="t" r="r" b="b"/>
            <a:pathLst>
              <a:path w="341629" h="341629">
                <a:moveTo>
                  <a:pt x="170687" y="0"/>
                </a:moveTo>
                <a:lnTo>
                  <a:pt x="125324" y="6099"/>
                </a:lnTo>
                <a:lnTo>
                  <a:pt x="84553" y="23311"/>
                </a:lnTo>
                <a:lnTo>
                  <a:pt x="50006" y="50006"/>
                </a:lnTo>
                <a:lnTo>
                  <a:pt x="23311" y="84553"/>
                </a:lnTo>
                <a:lnTo>
                  <a:pt x="6099" y="125324"/>
                </a:lnTo>
                <a:lnTo>
                  <a:pt x="0" y="170688"/>
                </a:lnTo>
                <a:lnTo>
                  <a:pt x="6099" y="216051"/>
                </a:lnTo>
                <a:lnTo>
                  <a:pt x="23311" y="256822"/>
                </a:lnTo>
                <a:lnTo>
                  <a:pt x="50006" y="291369"/>
                </a:lnTo>
                <a:lnTo>
                  <a:pt x="84553" y="318064"/>
                </a:lnTo>
                <a:lnTo>
                  <a:pt x="125324" y="335276"/>
                </a:lnTo>
                <a:lnTo>
                  <a:pt x="170687" y="341376"/>
                </a:lnTo>
                <a:lnTo>
                  <a:pt x="216051" y="335276"/>
                </a:lnTo>
                <a:lnTo>
                  <a:pt x="256822" y="318064"/>
                </a:lnTo>
                <a:lnTo>
                  <a:pt x="291369" y="291369"/>
                </a:lnTo>
                <a:lnTo>
                  <a:pt x="318064" y="256822"/>
                </a:lnTo>
                <a:lnTo>
                  <a:pt x="335276" y="216051"/>
                </a:lnTo>
                <a:lnTo>
                  <a:pt x="341375" y="170688"/>
                </a:lnTo>
                <a:lnTo>
                  <a:pt x="335276" y="125324"/>
                </a:lnTo>
                <a:lnTo>
                  <a:pt x="318064" y="84553"/>
                </a:lnTo>
                <a:lnTo>
                  <a:pt x="291369" y="50006"/>
                </a:lnTo>
                <a:lnTo>
                  <a:pt x="256822" y="23311"/>
                </a:lnTo>
                <a:lnTo>
                  <a:pt x="216051" y="6099"/>
                </a:lnTo>
                <a:lnTo>
                  <a:pt x="170687" y="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9781031" y="4293108"/>
            <a:ext cx="341630" cy="341630"/>
          </a:xfrm>
          <a:custGeom>
            <a:avLst/>
            <a:gdLst/>
            <a:ahLst/>
            <a:cxnLst/>
            <a:rect l="l" t="t" r="r" b="b"/>
            <a:pathLst>
              <a:path w="341629" h="341629">
                <a:moveTo>
                  <a:pt x="170688" y="0"/>
                </a:moveTo>
                <a:lnTo>
                  <a:pt x="125324" y="6099"/>
                </a:lnTo>
                <a:lnTo>
                  <a:pt x="84553" y="23311"/>
                </a:lnTo>
                <a:lnTo>
                  <a:pt x="50006" y="50006"/>
                </a:lnTo>
                <a:lnTo>
                  <a:pt x="23311" y="84553"/>
                </a:lnTo>
                <a:lnTo>
                  <a:pt x="6099" y="125324"/>
                </a:lnTo>
                <a:lnTo>
                  <a:pt x="0" y="170688"/>
                </a:lnTo>
                <a:lnTo>
                  <a:pt x="6099" y="216051"/>
                </a:lnTo>
                <a:lnTo>
                  <a:pt x="23311" y="256822"/>
                </a:lnTo>
                <a:lnTo>
                  <a:pt x="50006" y="291369"/>
                </a:lnTo>
                <a:lnTo>
                  <a:pt x="84553" y="318064"/>
                </a:lnTo>
                <a:lnTo>
                  <a:pt x="125324" y="335276"/>
                </a:lnTo>
                <a:lnTo>
                  <a:pt x="170688" y="341376"/>
                </a:lnTo>
                <a:lnTo>
                  <a:pt x="216051" y="335276"/>
                </a:lnTo>
                <a:lnTo>
                  <a:pt x="256822" y="318064"/>
                </a:lnTo>
                <a:lnTo>
                  <a:pt x="291369" y="291369"/>
                </a:lnTo>
                <a:lnTo>
                  <a:pt x="318064" y="256822"/>
                </a:lnTo>
                <a:lnTo>
                  <a:pt x="335276" y="216051"/>
                </a:lnTo>
                <a:lnTo>
                  <a:pt x="341375" y="170688"/>
                </a:lnTo>
                <a:lnTo>
                  <a:pt x="335276" y="125324"/>
                </a:lnTo>
                <a:lnTo>
                  <a:pt x="318064" y="84553"/>
                </a:lnTo>
                <a:lnTo>
                  <a:pt x="291369" y="50006"/>
                </a:lnTo>
                <a:lnTo>
                  <a:pt x="256822" y="23311"/>
                </a:lnTo>
                <a:lnTo>
                  <a:pt x="216051" y="6099"/>
                </a:lnTo>
                <a:lnTo>
                  <a:pt x="170688" y="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5" dirty="0"/>
              <a:t>What’s</a:t>
            </a:r>
            <a:r>
              <a:rPr spc="-225" dirty="0"/>
              <a:t> </a:t>
            </a:r>
            <a:r>
              <a:rPr spc="-20" dirty="0"/>
              <a:t>new?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49172" y="1864233"/>
            <a:ext cx="4568190" cy="3008630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marL="353060" marR="673100" indent="-340360">
              <a:lnSpc>
                <a:spcPts val="2600"/>
              </a:lnSpc>
              <a:spcBef>
                <a:spcPts val="420"/>
              </a:spcBef>
              <a:buAutoNum type="arabicPeriod"/>
              <a:tabLst>
                <a:tab pos="355600" algn="l"/>
              </a:tabLst>
            </a:pPr>
            <a:r>
              <a:rPr sz="2400" dirty="0">
                <a:latin typeface="Calibri"/>
                <a:cs typeface="Calibri"/>
              </a:rPr>
              <a:t>Dual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criminality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for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specified 	offences</a:t>
            </a:r>
            <a:endParaRPr sz="2400">
              <a:latin typeface="Calibri"/>
              <a:cs typeface="Calibri"/>
            </a:endParaRPr>
          </a:p>
          <a:p>
            <a:pPr marL="353060" marR="188595" indent="-340360">
              <a:lnSpc>
                <a:spcPct val="90300"/>
              </a:lnSpc>
              <a:spcBef>
                <a:spcPts val="1155"/>
              </a:spcBef>
              <a:buAutoNum type="arabicPeriod"/>
              <a:tabLst>
                <a:tab pos="355600" algn="l"/>
              </a:tabLst>
            </a:pPr>
            <a:r>
              <a:rPr sz="2400" spc="-10" dirty="0">
                <a:latin typeface="Calibri"/>
                <a:cs typeface="Calibri"/>
              </a:rPr>
              <a:t>Greater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co-</a:t>
            </a:r>
            <a:r>
              <a:rPr sz="2400" spc="-10" dirty="0">
                <a:latin typeface="Calibri"/>
                <a:cs typeface="Calibri"/>
              </a:rPr>
              <a:t>operation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between 	</a:t>
            </a:r>
            <a:r>
              <a:rPr sz="2400" dirty="0">
                <a:latin typeface="Calibri"/>
                <a:cs typeface="Calibri"/>
              </a:rPr>
              <a:t>member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states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–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enabling 	</a:t>
            </a:r>
            <a:r>
              <a:rPr sz="2400" dirty="0">
                <a:latin typeface="Calibri"/>
                <a:cs typeface="Calibri"/>
              </a:rPr>
              <a:t>prosecutions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single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member 	state</a:t>
            </a:r>
            <a:endParaRPr sz="2400">
              <a:latin typeface="Calibri"/>
              <a:cs typeface="Calibri"/>
            </a:endParaRPr>
          </a:p>
          <a:p>
            <a:pPr marL="353060" marR="5080" indent="-340360">
              <a:lnSpc>
                <a:spcPts val="2600"/>
              </a:lnSpc>
              <a:spcBef>
                <a:spcPts val="1250"/>
              </a:spcBef>
              <a:buAutoNum type="arabicPeriod"/>
              <a:tabLst>
                <a:tab pos="355600" algn="l"/>
              </a:tabLst>
            </a:pPr>
            <a:r>
              <a:rPr sz="2400" dirty="0">
                <a:latin typeface="Calibri"/>
                <a:cs typeface="Calibri"/>
              </a:rPr>
              <a:t>Harmonisation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clarification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of 	</a:t>
            </a:r>
            <a:r>
              <a:rPr sz="2400" spc="-10" dirty="0">
                <a:latin typeface="Calibri"/>
                <a:cs typeface="Calibri"/>
              </a:rPr>
              <a:t>predicate</a:t>
            </a:r>
            <a:r>
              <a:rPr sz="2400" spc="-10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offences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5" dirty="0"/>
              <a:t>What’s</a:t>
            </a:r>
            <a:r>
              <a:rPr spc="-225" dirty="0"/>
              <a:t> </a:t>
            </a:r>
            <a:r>
              <a:rPr spc="-10" dirty="0"/>
              <a:t>changed?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19900" y="1885188"/>
            <a:ext cx="2350007" cy="171450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314688" y="3730752"/>
            <a:ext cx="2348483" cy="1714500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819900" y="3730752"/>
            <a:ext cx="2350007" cy="1714500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314688" y="1885188"/>
            <a:ext cx="2348483" cy="17145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49172" y="1864233"/>
            <a:ext cx="4577715" cy="3999865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353060" marR="336550" indent="-340360">
              <a:lnSpc>
                <a:spcPct val="90300"/>
              </a:lnSpc>
              <a:spcBef>
                <a:spcPts val="380"/>
              </a:spcBef>
              <a:buAutoNum type="arabicPeriod" startAt="4"/>
              <a:tabLst>
                <a:tab pos="355600" algn="l"/>
              </a:tabLst>
            </a:pPr>
            <a:r>
              <a:rPr sz="2400" spc="-10" dirty="0">
                <a:latin typeface="Calibri"/>
                <a:cs typeface="Calibri"/>
              </a:rPr>
              <a:t>Extension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of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criminal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liability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to 	</a:t>
            </a:r>
            <a:r>
              <a:rPr sz="2400" dirty="0">
                <a:latin typeface="Calibri"/>
                <a:cs typeface="Calibri"/>
              </a:rPr>
              <a:t>firms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those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authority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50" dirty="0">
                <a:latin typeface="Calibri"/>
                <a:cs typeface="Calibri"/>
              </a:rPr>
              <a:t>– 	</a:t>
            </a:r>
            <a:r>
              <a:rPr sz="2400" dirty="0">
                <a:latin typeface="Calibri"/>
                <a:cs typeface="Calibri"/>
              </a:rPr>
              <a:t>holding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those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authority</a:t>
            </a:r>
            <a:r>
              <a:rPr sz="2400" spc="-25" dirty="0">
                <a:latin typeface="Calibri"/>
                <a:cs typeface="Calibri"/>
              </a:rPr>
              <a:t> to 	</a:t>
            </a:r>
            <a:r>
              <a:rPr sz="2400" dirty="0">
                <a:latin typeface="Calibri"/>
                <a:cs typeface="Calibri"/>
              </a:rPr>
              <a:t>account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for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AML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failings</a:t>
            </a:r>
            <a:endParaRPr sz="2400">
              <a:latin typeface="Calibri"/>
              <a:cs typeface="Calibri"/>
            </a:endParaRPr>
          </a:p>
          <a:p>
            <a:pPr marL="353060" marR="5080" indent="-340360">
              <a:lnSpc>
                <a:spcPct val="90300"/>
              </a:lnSpc>
              <a:spcBef>
                <a:spcPts val="1200"/>
              </a:spcBef>
              <a:buAutoNum type="arabicPeriod" startAt="4"/>
              <a:tabLst>
                <a:tab pos="355600" algn="l"/>
              </a:tabLst>
            </a:pPr>
            <a:r>
              <a:rPr sz="2400" dirty="0">
                <a:latin typeface="Calibri"/>
                <a:cs typeface="Calibri"/>
              </a:rPr>
              <a:t>A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tougher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punishment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regime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50" dirty="0">
                <a:latin typeface="Calibri"/>
                <a:cs typeface="Calibri"/>
              </a:rPr>
              <a:t>– 	</a:t>
            </a:r>
            <a:r>
              <a:rPr sz="2400" dirty="0">
                <a:latin typeface="Calibri"/>
                <a:cs typeface="Calibri"/>
              </a:rPr>
              <a:t>increasing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minimum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prison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terms 	</a:t>
            </a:r>
            <a:r>
              <a:rPr sz="2400" dirty="0">
                <a:latin typeface="Calibri"/>
                <a:cs typeface="Calibri"/>
              </a:rPr>
              <a:t>for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money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laundering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from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one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to 	</a:t>
            </a:r>
            <a:r>
              <a:rPr sz="2400" dirty="0">
                <a:latin typeface="Calibri"/>
                <a:cs typeface="Calibri"/>
              </a:rPr>
              <a:t>at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least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four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years</a:t>
            </a:r>
            <a:endParaRPr sz="2400">
              <a:latin typeface="Calibri"/>
              <a:cs typeface="Calibri"/>
            </a:endParaRPr>
          </a:p>
          <a:p>
            <a:pPr marL="353060" marR="212725" indent="-340360">
              <a:lnSpc>
                <a:spcPct val="90500"/>
              </a:lnSpc>
              <a:spcBef>
                <a:spcPts val="1185"/>
              </a:spcBef>
              <a:buAutoNum type="arabicPeriod" startAt="4"/>
              <a:tabLst>
                <a:tab pos="355600" algn="l"/>
              </a:tabLst>
            </a:pPr>
            <a:r>
              <a:rPr sz="2400" dirty="0">
                <a:latin typeface="Calibri"/>
                <a:cs typeface="Calibri"/>
              </a:rPr>
              <a:t>Additional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offences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to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pursue 	</a:t>
            </a:r>
            <a:r>
              <a:rPr sz="2400" dirty="0">
                <a:latin typeface="Calibri"/>
                <a:cs typeface="Calibri"/>
              </a:rPr>
              <a:t>enablers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or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facilitators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of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money 	laundering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5" dirty="0"/>
              <a:t>What’s</a:t>
            </a:r>
            <a:r>
              <a:rPr spc="-170" dirty="0"/>
              <a:t> </a:t>
            </a:r>
            <a:r>
              <a:rPr dirty="0"/>
              <a:t>changed?</a:t>
            </a:r>
            <a:r>
              <a:rPr spc="-175" dirty="0"/>
              <a:t> </a:t>
            </a:r>
            <a:r>
              <a:rPr spc="-10" dirty="0"/>
              <a:t>(Cont’d)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611111" y="1885188"/>
            <a:ext cx="2348483" cy="171450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121140" y="3736847"/>
            <a:ext cx="2348483" cy="1714500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611111" y="3736847"/>
            <a:ext cx="2348483" cy="1714500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121140" y="1885188"/>
            <a:ext cx="2348483" cy="17145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523991" y="2472054"/>
            <a:ext cx="5273675" cy="25781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100"/>
              </a:spcBef>
            </a:pPr>
            <a:r>
              <a:rPr sz="2400" spc="-25" dirty="0">
                <a:latin typeface="Calibri"/>
                <a:cs typeface="Calibri"/>
              </a:rPr>
              <a:t>“Honestly,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don’t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see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what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environmental</a:t>
            </a:r>
            <a:endParaRPr sz="2400">
              <a:latin typeface="Calibri"/>
              <a:cs typeface="Calibri"/>
            </a:endParaRPr>
          </a:p>
          <a:p>
            <a:pPr marL="50800">
              <a:lnSpc>
                <a:spcPct val="100000"/>
              </a:lnSpc>
            </a:pPr>
            <a:r>
              <a:rPr sz="2400" dirty="0">
                <a:latin typeface="Calibri"/>
                <a:cs typeface="Calibri"/>
              </a:rPr>
              <a:t>crime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has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to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do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with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money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laundering.</a:t>
            </a:r>
            <a:endParaRPr sz="2400">
              <a:latin typeface="Calibri"/>
              <a:cs typeface="Calibri"/>
            </a:endParaRPr>
          </a:p>
          <a:p>
            <a:pPr marL="50800">
              <a:lnSpc>
                <a:spcPct val="100000"/>
              </a:lnSpc>
            </a:pPr>
            <a:r>
              <a:rPr sz="2400" dirty="0">
                <a:latin typeface="Calibri"/>
                <a:cs typeface="Calibri"/>
              </a:rPr>
              <a:t>It’s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not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really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relevant."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919"/>
              </a:spcBef>
            </a:pPr>
            <a:endParaRPr sz="2400">
              <a:latin typeface="Calibri"/>
              <a:cs typeface="Calibri"/>
            </a:endParaRPr>
          </a:p>
          <a:p>
            <a:pPr marL="50800" marR="4106545">
              <a:lnSpc>
                <a:spcPct val="106000"/>
              </a:lnSpc>
            </a:pPr>
            <a:r>
              <a:rPr sz="2800" spc="-20" dirty="0">
                <a:latin typeface="Calibri"/>
                <a:cs typeface="Calibri"/>
              </a:rPr>
              <a:t>True </a:t>
            </a:r>
            <a:r>
              <a:rPr sz="2800" spc="-10" dirty="0">
                <a:latin typeface="Calibri"/>
                <a:cs typeface="Calibri"/>
              </a:rPr>
              <a:t>False</a:t>
            </a:r>
            <a:r>
              <a:rPr sz="2800" spc="-145" dirty="0">
                <a:latin typeface="Calibri"/>
                <a:cs typeface="Calibri"/>
              </a:rPr>
              <a:t> </a:t>
            </a:r>
            <a:r>
              <a:rPr sz="4800" spc="-75" baseline="-6076" dirty="0">
                <a:solidFill>
                  <a:srgbClr val="5A6009"/>
                </a:solidFill>
                <a:latin typeface="Wingdings"/>
                <a:cs typeface="Wingdings"/>
              </a:rPr>
              <a:t></a:t>
            </a:r>
            <a:endParaRPr sz="4800" baseline="-6076">
              <a:latin typeface="Wingdings"/>
              <a:cs typeface="Wingdings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2000" y="1734311"/>
            <a:ext cx="3448812" cy="4137660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375028" y="252221"/>
            <a:ext cx="908812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pc="-50" dirty="0"/>
              <a:t>Think about it</a:t>
            </a:r>
            <a:r>
              <a:rPr dirty="0"/>
              <a:t>:</a:t>
            </a:r>
            <a:r>
              <a:rPr spc="-85" dirty="0"/>
              <a:t> </a:t>
            </a:r>
            <a:r>
              <a:rPr dirty="0"/>
              <a:t>Is</a:t>
            </a:r>
            <a:r>
              <a:rPr spc="-70" dirty="0"/>
              <a:t> </a:t>
            </a:r>
            <a:r>
              <a:rPr dirty="0"/>
              <a:t>it</a:t>
            </a:r>
            <a:r>
              <a:rPr spc="-130" dirty="0"/>
              <a:t> </a:t>
            </a:r>
            <a:r>
              <a:rPr spc="-60" dirty="0"/>
              <a:t>True</a:t>
            </a:r>
            <a:r>
              <a:rPr spc="-85" dirty="0"/>
              <a:t> </a:t>
            </a:r>
            <a:r>
              <a:rPr dirty="0"/>
              <a:t>or</a:t>
            </a:r>
            <a:r>
              <a:rPr spc="-75" dirty="0"/>
              <a:t> </a:t>
            </a:r>
            <a:r>
              <a:rPr spc="-10" dirty="0"/>
              <a:t>False?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77992" y="2513838"/>
            <a:ext cx="5807710" cy="1489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alibri"/>
                <a:cs typeface="Calibri"/>
              </a:rPr>
              <a:t>“In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future,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firms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can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expect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to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be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held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much </a:t>
            </a:r>
            <a:r>
              <a:rPr sz="2400" dirty="0">
                <a:latin typeface="Calibri"/>
                <a:cs typeface="Calibri"/>
              </a:rPr>
              <a:t>more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accountable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for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AML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compliance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failings. </a:t>
            </a:r>
            <a:r>
              <a:rPr sz="2400" dirty="0">
                <a:latin typeface="Calibri"/>
                <a:cs typeface="Calibri"/>
              </a:rPr>
              <a:t>Those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authority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may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face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prosecution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for </a:t>
            </a:r>
            <a:r>
              <a:rPr sz="2400" dirty="0">
                <a:latin typeface="Calibri"/>
                <a:cs typeface="Calibri"/>
              </a:rPr>
              <a:t>poor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supervision.”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277992" y="4415804"/>
            <a:ext cx="748030" cy="1031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7900"/>
              </a:lnSpc>
              <a:spcBef>
                <a:spcPts val="95"/>
              </a:spcBef>
            </a:pPr>
            <a:r>
              <a:rPr sz="2800" spc="-20" dirty="0">
                <a:latin typeface="Calibri"/>
                <a:cs typeface="Calibri"/>
              </a:rPr>
              <a:t>True False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2000" y="1553151"/>
            <a:ext cx="3625596" cy="4318820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375028" y="252221"/>
            <a:ext cx="908812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pc="-50" dirty="0"/>
              <a:t>Think about it</a:t>
            </a:r>
            <a:r>
              <a:rPr dirty="0"/>
              <a:t>:</a:t>
            </a:r>
            <a:r>
              <a:rPr spc="-85" dirty="0"/>
              <a:t> </a:t>
            </a:r>
            <a:r>
              <a:rPr dirty="0"/>
              <a:t>Is</a:t>
            </a:r>
            <a:r>
              <a:rPr spc="-70" dirty="0"/>
              <a:t> </a:t>
            </a:r>
            <a:r>
              <a:rPr dirty="0"/>
              <a:t>it</a:t>
            </a:r>
            <a:r>
              <a:rPr spc="-130" dirty="0"/>
              <a:t> </a:t>
            </a:r>
            <a:r>
              <a:rPr spc="-60" dirty="0"/>
              <a:t>True</a:t>
            </a:r>
            <a:r>
              <a:rPr spc="-85" dirty="0"/>
              <a:t> </a:t>
            </a:r>
            <a:r>
              <a:rPr dirty="0"/>
              <a:t>or</a:t>
            </a:r>
            <a:r>
              <a:rPr spc="-75" dirty="0"/>
              <a:t> </a:t>
            </a:r>
            <a:r>
              <a:rPr spc="-10" dirty="0"/>
              <a:t>False?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175628" y="4475479"/>
            <a:ext cx="34544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0" dirty="0">
                <a:solidFill>
                  <a:srgbClr val="5A6009"/>
                </a:solidFill>
                <a:latin typeface="Wingdings"/>
                <a:cs typeface="Wingdings"/>
              </a:rPr>
              <a:t></a:t>
            </a:r>
            <a:endParaRPr sz="3200">
              <a:latin typeface="Wingdings"/>
              <a:cs typeface="Wingding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94944" y="2058923"/>
            <a:ext cx="3953255" cy="3953255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375028" y="252221"/>
            <a:ext cx="908812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pc="-50" dirty="0"/>
              <a:t>Think about it</a:t>
            </a:r>
            <a:r>
              <a:rPr dirty="0"/>
              <a:t>:</a:t>
            </a:r>
            <a:r>
              <a:rPr spc="-85" dirty="0"/>
              <a:t> </a:t>
            </a:r>
            <a:r>
              <a:rPr dirty="0"/>
              <a:t>Is</a:t>
            </a:r>
            <a:r>
              <a:rPr spc="-70" dirty="0"/>
              <a:t> </a:t>
            </a:r>
            <a:r>
              <a:rPr dirty="0"/>
              <a:t>it</a:t>
            </a:r>
            <a:r>
              <a:rPr spc="-130" dirty="0"/>
              <a:t> </a:t>
            </a:r>
            <a:r>
              <a:rPr spc="-60" dirty="0"/>
              <a:t>True</a:t>
            </a:r>
            <a:r>
              <a:rPr spc="-85" dirty="0"/>
              <a:t> </a:t>
            </a:r>
            <a:r>
              <a:rPr dirty="0"/>
              <a:t>or</a:t>
            </a:r>
            <a:r>
              <a:rPr spc="-75" dirty="0"/>
              <a:t> </a:t>
            </a:r>
            <a:r>
              <a:rPr spc="-10" dirty="0"/>
              <a:t>False?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523991" y="2473578"/>
            <a:ext cx="5354320" cy="293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800" marR="17780">
              <a:lnSpc>
                <a:spcPct val="100000"/>
              </a:lnSpc>
              <a:spcBef>
                <a:spcPts val="100"/>
              </a:spcBef>
            </a:pPr>
            <a:r>
              <a:rPr sz="2400" spc="-335" dirty="0">
                <a:solidFill>
                  <a:srgbClr val="333538"/>
                </a:solidFill>
                <a:latin typeface="Source Code Pro"/>
                <a:cs typeface="Source Code Pro"/>
              </a:rPr>
              <a:t>“As</a:t>
            </a:r>
            <a:r>
              <a:rPr sz="2400" spc="-965" dirty="0">
                <a:solidFill>
                  <a:srgbClr val="333538"/>
                </a:solidFill>
                <a:latin typeface="Source Code Pro"/>
                <a:cs typeface="Source Code Pro"/>
              </a:rPr>
              <a:t> </a:t>
            </a:r>
            <a:r>
              <a:rPr sz="2400" spc="-229" dirty="0">
                <a:solidFill>
                  <a:srgbClr val="333538"/>
                </a:solidFill>
                <a:latin typeface="Source Code Pro"/>
                <a:cs typeface="Source Code Pro"/>
              </a:rPr>
              <a:t>a</a:t>
            </a:r>
            <a:r>
              <a:rPr sz="2400" spc="-965" dirty="0">
                <a:solidFill>
                  <a:srgbClr val="333538"/>
                </a:solidFill>
                <a:latin typeface="Source Code Pro"/>
                <a:cs typeface="Source Code Pro"/>
              </a:rPr>
              <a:t> </a:t>
            </a:r>
            <a:r>
              <a:rPr sz="2400" spc="-475" dirty="0">
                <a:solidFill>
                  <a:srgbClr val="333538"/>
                </a:solidFill>
                <a:latin typeface="Source Code Pro"/>
                <a:cs typeface="Source Code Pro"/>
              </a:rPr>
              <a:t>legal</a:t>
            </a:r>
            <a:r>
              <a:rPr sz="2400" spc="-950" dirty="0">
                <a:solidFill>
                  <a:srgbClr val="333538"/>
                </a:solidFill>
                <a:latin typeface="Source Code Pro"/>
                <a:cs typeface="Source Code Pro"/>
              </a:rPr>
              <a:t> </a:t>
            </a:r>
            <a:r>
              <a:rPr sz="2400" spc="-450" dirty="0">
                <a:solidFill>
                  <a:srgbClr val="333538"/>
                </a:solidFill>
                <a:latin typeface="Source Code Pro"/>
                <a:cs typeface="Source Code Pro"/>
              </a:rPr>
              <a:t>advisor,</a:t>
            </a:r>
            <a:r>
              <a:rPr sz="2400" spc="-944" dirty="0">
                <a:solidFill>
                  <a:srgbClr val="333538"/>
                </a:solidFill>
                <a:latin typeface="Source Code Pro"/>
                <a:cs typeface="Source Code Pro"/>
              </a:rPr>
              <a:t> </a:t>
            </a:r>
            <a:r>
              <a:rPr sz="2400" spc="-750" dirty="0">
                <a:solidFill>
                  <a:srgbClr val="333538"/>
                </a:solidFill>
                <a:latin typeface="Source Code Pro"/>
                <a:cs typeface="Source Code Pro"/>
              </a:rPr>
              <a:t>it</a:t>
            </a:r>
            <a:r>
              <a:rPr sz="2400" spc="-950" dirty="0">
                <a:solidFill>
                  <a:srgbClr val="333538"/>
                </a:solidFill>
                <a:latin typeface="Source Code Pro"/>
                <a:cs typeface="Source Code Pro"/>
              </a:rPr>
              <a:t> </a:t>
            </a:r>
            <a:r>
              <a:rPr sz="2400" spc="-650" dirty="0">
                <a:solidFill>
                  <a:srgbClr val="333538"/>
                </a:solidFill>
                <a:latin typeface="Source Code Pro"/>
                <a:cs typeface="Source Code Pro"/>
              </a:rPr>
              <a:t>is</a:t>
            </a:r>
            <a:r>
              <a:rPr sz="2400" spc="-980" dirty="0">
                <a:solidFill>
                  <a:srgbClr val="333538"/>
                </a:solidFill>
                <a:latin typeface="Source Code Pro"/>
                <a:cs typeface="Source Code Pro"/>
              </a:rPr>
              <a:t> </a:t>
            </a:r>
            <a:r>
              <a:rPr sz="2400" spc="-310" dirty="0">
                <a:solidFill>
                  <a:srgbClr val="333538"/>
                </a:solidFill>
                <a:latin typeface="Source Code Pro"/>
                <a:cs typeface="Source Code Pro"/>
              </a:rPr>
              <a:t>not</a:t>
            </a:r>
            <a:r>
              <a:rPr sz="2400" spc="-950" dirty="0">
                <a:solidFill>
                  <a:srgbClr val="333538"/>
                </a:solidFill>
                <a:latin typeface="Source Code Pro"/>
                <a:cs typeface="Source Code Pro"/>
              </a:rPr>
              <a:t> </a:t>
            </a:r>
            <a:r>
              <a:rPr sz="2400" spc="105" dirty="0">
                <a:solidFill>
                  <a:srgbClr val="333538"/>
                </a:solidFill>
                <a:latin typeface="Source Code Pro"/>
                <a:cs typeface="Source Code Pro"/>
              </a:rPr>
              <a:t>my</a:t>
            </a:r>
            <a:r>
              <a:rPr sz="2400" spc="-955" dirty="0">
                <a:solidFill>
                  <a:srgbClr val="333538"/>
                </a:solidFill>
                <a:latin typeface="Source Code Pro"/>
                <a:cs typeface="Source Code Pro"/>
              </a:rPr>
              <a:t> </a:t>
            </a:r>
            <a:r>
              <a:rPr sz="2400" spc="-375" dirty="0">
                <a:solidFill>
                  <a:srgbClr val="333538"/>
                </a:solidFill>
                <a:latin typeface="Source Code Pro"/>
                <a:cs typeface="Source Code Pro"/>
              </a:rPr>
              <a:t>job</a:t>
            </a:r>
            <a:r>
              <a:rPr sz="2400" spc="-950" dirty="0">
                <a:solidFill>
                  <a:srgbClr val="333538"/>
                </a:solidFill>
                <a:latin typeface="Source Code Pro"/>
                <a:cs typeface="Source Code Pro"/>
              </a:rPr>
              <a:t> </a:t>
            </a:r>
            <a:r>
              <a:rPr sz="2400" spc="-415" dirty="0">
                <a:solidFill>
                  <a:srgbClr val="333538"/>
                </a:solidFill>
                <a:latin typeface="Source Code Pro"/>
                <a:cs typeface="Source Code Pro"/>
              </a:rPr>
              <a:t>to </a:t>
            </a:r>
            <a:r>
              <a:rPr sz="2400" spc="-340" dirty="0">
                <a:solidFill>
                  <a:srgbClr val="333538"/>
                </a:solidFill>
                <a:latin typeface="Source Code Pro"/>
                <a:cs typeface="Source Code Pro"/>
              </a:rPr>
              <a:t>prevent</a:t>
            </a:r>
            <a:r>
              <a:rPr sz="2400" spc="-925" dirty="0">
                <a:solidFill>
                  <a:srgbClr val="333538"/>
                </a:solidFill>
                <a:latin typeface="Source Code Pro"/>
                <a:cs typeface="Source Code Pro"/>
              </a:rPr>
              <a:t> </a:t>
            </a:r>
            <a:r>
              <a:rPr sz="2400" spc="-75" dirty="0">
                <a:solidFill>
                  <a:srgbClr val="333538"/>
                </a:solidFill>
                <a:latin typeface="Source Code Pro"/>
                <a:cs typeface="Source Code Pro"/>
              </a:rPr>
              <a:t>money</a:t>
            </a:r>
            <a:r>
              <a:rPr sz="2400" spc="-944" dirty="0">
                <a:solidFill>
                  <a:srgbClr val="333538"/>
                </a:solidFill>
                <a:latin typeface="Source Code Pro"/>
                <a:cs typeface="Source Code Pro"/>
              </a:rPr>
              <a:t> </a:t>
            </a:r>
            <a:r>
              <a:rPr sz="2400" spc="-405" dirty="0">
                <a:solidFill>
                  <a:srgbClr val="333538"/>
                </a:solidFill>
                <a:latin typeface="Source Code Pro"/>
                <a:cs typeface="Source Code Pro"/>
              </a:rPr>
              <a:t>laundering.</a:t>
            </a:r>
            <a:r>
              <a:rPr sz="2400" spc="-935" dirty="0">
                <a:solidFill>
                  <a:srgbClr val="333538"/>
                </a:solidFill>
                <a:latin typeface="Source Code Pro"/>
                <a:cs typeface="Source Code Pro"/>
              </a:rPr>
              <a:t> </a:t>
            </a:r>
            <a:r>
              <a:rPr sz="2400" spc="-819" dirty="0">
                <a:solidFill>
                  <a:srgbClr val="333538"/>
                </a:solidFill>
                <a:latin typeface="Source Code Pro"/>
                <a:cs typeface="Source Code Pro"/>
              </a:rPr>
              <a:t>I</a:t>
            </a:r>
            <a:r>
              <a:rPr sz="2400" spc="-944" dirty="0">
                <a:solidFill>
                  <a:srgbClr val="333538"/>
                </a:solidFill>
                <a:latin typeface="Source Code Pro"/>
                <a:cs typeface="Source Code Pro"/>
              </a:rPr>
              <a:t> </a:t>
            </a:r>
            <a:r>
              <a:rPr sz="2400" spc="-445" dirty="0">
                <a:solidFill>
                  <a:srgbClr val="333538"/>
                </a:solidFill>
                <a:latin typeface="Source Code Pro"/>
                <a:cs typeface="Source Code Pro"/>
              </a:rPr>
              <a:t>can’t</a:t>
            </a:r>
            <a:r>
              <a:rPr sz="2400" spc="-940" dirty="0">
                <a:solidFill>
                  <a:srgbClr val="333538"/>
                </a:solidFill>
                <a:latin typeface="Source Code Pro"/>
                <a:cs typeface="Source Code Pro"/>
              </a:rPr>
              <a:t> </a:t>
            </a:r>
            <a:r>
              <a:rPr sz="2400" spc="-25" dirty="0">
                <a:solidFill>
                  <a:srgbClr val="333538"/>
                </a:solidFill>
                <a:latin typeface="Source Code Pro"/>
                <a:cs typeface="Source Code Pro"/>
              </a:rPr>
              <a:t>be </a:t>
            </a:r>
            <a:r>
              <a:rPr sz="2400" spc="-290" dirty="0">
                <a:solidFill>
                  <a:srgbClr val="333538"/>
                </a:solidFill>
                <a:latin typeface="Source Code Pro"/>
                <a:cs typeface="Source Code Pro"/>
              </a:rPr>
              <a:t>expected</a:t>
            </a:r>
            <a:r>
              <a:rPr sz="2400" spc="-940" dirty="0">
                <a:solidFill>
                  <a:srgbClr val="333538"/>
                </a:solidFill>
                <a:latin typeface="Source Code Pro"/>
                <a:cs typeface="Source Code Pro"/>
              </a:rPr>
              <a:t> </a:t>
            </a:r>
            <a:r>
              <a:rPr sz="2400" spc="-390" dirty="0">
                <a:solidFill>
                  <a:srgbClr val="333538"/>
                </a:solidFill>
                <a:latin typeface="Source Code Pro"/>
                <a:cs typeface="Source Code Pro"/>
              </a:rPr>
              <a:t>to</a:t>
            </a:r>
            <a:r>
              <a:rPr sz="2400" spc="-944" dirty="0">
                <a:solidFill>
                  <a:srgbClr val="333538"/>
                </a:solidFill>
                <a:latin typeface="Source Code Pro"/>
                <a:cs typeface="Source Code Pro"/>
              </a:rPr>
              <a:t> </a:t>
            </a:r>
            <a:r>
              <a:rPr sz="2400" spc="-475" dirty="0">
                <a:solidFill>
                  <a:srgbClr val="333538"/>
                </a:solidFill>
                <a:latin typeface="Source Code Pro"/>
                <a:cs typeface="Source Code Pro"/>
              </a:rPr>
              <a:t>scrutinise</a:t>
            </a:r>
            <a:r>
              <a:rPr sz="2400" spc="-960" dirty="0">
                <a:solidFill>
                  <a:srgbClr val="333538"/>
                </a:solidFill>
                <a:latin typeface="Source Code Pro"/>
                <a:cs typeface="Source Code Pro"/>
              </a:rPr>
              <a:t> </a:t>
            </a:r>
            <a:r>
              <a:rPr sz="2400" spc="-360" dirty="0">
                <a:solidFill>
                  <a:srgbClr val="333538"/>
                </a:solidFill>
                <a:latin typeface="Source Code Pro"/>
                <a:cs typeface="Source Code Pro"/>
              </a:rPr>
              <a:t>every</a:t>
            </a:r>
            <a:r>
              <a:rPr sz="2400" spc="-935" dirty="0">
                <a:solidFill>
                  <a:srgbClr val="333538"/>
                </a:solidFill>
                <a:latin typeface="Source Code Pro"/>
                <a:cs typeface="Source Code Pro"/>
              </a:rPr>
              <a:t> </a:t>
            </a:r>
            <a:r>
              <a:rPr sz="2400" spc="-565" dirty="0">
                <a:solidFill>
                  <a:srgbClr val="333538"/>
                </a:solidFill>
                <a:latin typeface="Source Code Pro"/>
                <a:cs typeface="Source Code Pro"/>
              </a:rPr>
              <a:t>client.</a:t>
            </a:r>
            <a:r>
              <a:rPr sz="2400" spc="-944" dirty="0">
                <a:solidFill>
                  <a:srgbClr val="333538"/>
                </a:solidFill>
                <a:latin typeface="Source Code Pro"/>
                <a:cs typeface="Source Code Pro"/>
              </a:rPr>
              <a:t> </a:t>
            </a:r>
            <a:r>
              <a:rPr sz="2400" spc="-819" dirty="0">
                <a:solidFill>
                  <a:srgbClr val="333538"/>
                </a:solidFill>
                <a:latin typeface="Source Code Pro"/>
                <a:cs typeface="Source Code Pro"/>
              </a:rPr>
              <a:t>I</a:t>
            </a:r>
            <a:r>
              <a:rPr sz="2400" spc="-955" dirty="0">
                <a:solidFill>
                  <a:srgbClr val="333538"/>
                </a:solidFill>
                <a:latin typeface="Source Code Pro"/>
                <a:cs typeface="Source Code Pro"/>
              </a:rPr>
              <a:t> </a:t>
            </a:r>
            <a:r>
              <a:rPr sz="2400" spc="-385" dirty="0">
                <a:solidFill>
                  <a:srgbClr val="333538"/>
                </a:solidFill>
                <a:latin typeface="Source Code Pro"/>
                <a:cs typeface="Source Code Pro"/>
              </a:rPr>
              <a:t>don't </a:t>
            </a:r>
            <a:r>
              <a:rPr sz="2400" spc="-320" dirty="0">
                <a:solidFill>
                  <a:srgbClr val="333538"/>
                </a:solidFill>
                <a:latin typeface="Source Code Pro"/>
                <a:cs typeface="Source Code Pro"/>
              </a:rPr>
              <a:t>see</a:t>
            </a:r>
            <a:r>
              <a:rPr sz="2400" spc="-965" dirty="0">
                <a:solidFill>
                  <a:srgbClr val="333538"/>
                </a:solidFill>
                <a:latin typeface="Source Code Pro"/>
                <a:cs typeface="Source Code Pro"/>
              </a:rPr>
              <a:t> </a:t>
            </a:r>
            <a:r>
              <a:rPr sz="2400" spc="-185" dirty="0">
                <a:solidFill>
                  <a:srgbClr val="333538"/>
                </a:solidFill>
                <a:latin typeface="Source Code Pro"/>
                <a:cs typeface="Source Code Pro"/>
              </a:rPr>
              <a:t>what</a:t>
            </a:r>
            <a:r>
              <a:rPr sz="2400" spc="-965" dirty="0">
                <a:solidFill>
                  <a:srgbClr val="333538"/>
                </a:solidFill>
                <a:latin typeface="Source Code Pro"/>
                <a:cs typeface="Source Code Pro"/>
              </a:rPr>
              <a:t> </a:t>
            </a:r>
            <a:r>
              <a:rPr sz="2400" spc="-819" dirty="0">
                <a:solidFill>
                  <a:srgbClr val="333538"/>
                </a:solidFill>
                <a:latin typeface="Source Code Pro"/>
                <a:cs typeface="Source Code Pro"/>
              </a:rPr>
              <a:t>I</a:t>
            </a:r>
            <a:r>
              <a:rPr sz="2400" spc="-960" dirty="0">
                <a:solidFill>
                  <a:srgbClr val="333538"/>
                </a:solidFill>
                <a:latin typeface="Source Code Pro"/>
                <a:cs typeface="Source Code Pro"/>
              </a:rPr>
              <a:t> </a:t>
            </a:r>
            <a:r>
              <a:rPr sz="2400" spc="-250" dirty="0">
                <a:solidFill>
                  <a:srgbClr val="333538"/>
                </a:solidFill>
                <a:latin typeface="Source Code Pro"/>
                <a:cs typeface="Source Code Pro"/>
              </a:rPr>
              <a:t>can</a:t>
            </a:r>
            <a:r>
              <a:rPr sz="2400" spc="-944" dirty="0">
                <a:solidFill>
                  <a:srgbClr val="333538"/>
                </a:solidFill>
                <a:latin typeface="Source Code Pro"/>
                <a:cs typeface="Source Code Pro"/>
              </a:rPr>
              <a:t> </a:t>
            </a:r>
            <a:r>
              <a:rPr sz="2400" spc="-135" dirty="0">
                <a:solidFill>
                  <a:srgbClr val="333538"/>
                </a:solidFill>
                <a:latin typeface="Source Code Pro"/>
                <a:cs typeface="Source Code Pro"/>
              </a:rPr>
              <a:t>do</a:t>
            </a:r>
            <a:r>
              <a:rPr sz="2400" spc="-944" dirty="0">
                <a:solidFill>
                  <a:srgbClr val="333538"/>
                </a:solidFill>
                <a:latin typeface="Source Code Pro"/>
                <a:cs typeface="Source Code Pro"/>
              </a:rPr>
              <a:t> </a:t>
            </a:r>
            <a:r>
              <a:rPr sz="2400" spc="-300" dirty="0">
                <a:solidFill>
                  <a:srgbClr val="333538"/>
                </a:solidFill>
                <a:latin typeface="Source Code Pro"/>
                <a:cs typeface="Source Code Pro"/>
              </a:rPr>
              <a:t>anyway.”</a:t>
            </a:r>
            <a:endParaRPr sz="2400">
              <a:latin typeface="Source Code Pro"/>
              <a:cs typeface="Source Code Pro"/>
            </a:endParaRPr>
          </a:p>
          <a:p>
            <a:pPr>
              <a:lnSpc>
                <a:spcPct val="100000"/>
              </a:lnSpc>
              <a:spcBef>
                <a:spcPts val="625"/>
              </a:spcBef>
            </a:pPr>
            <a:endParaRPr sz="2400">
              <a:latin typeface="Source Code Pro"/>
              <a:cs typeface="Source Code Pro"/>
            </a:endParaRPr>
          </a:p>
          <a:p>
            <a:pPr marL="50800">
              <a:lnSpc>
                <a:spcPct val="100000"/>
              </a:lnSpc>
              <a:tabLst>
                <a:tab pos="838835" algn="l"/>
              </a:tabLst>
            </a:pPr>
            <a:r>
              <a:rPr sz="2800" spc="-20" dirty="0">
                <a:latin typeface="Calibri"/>
                <a:cs typeface="Calibri"/>
              </a:rPr>
              <a:t>True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4800" spc="-75" baseline="-25173" dirty="0">
                <a:solidFill>
                  <a:srgbClr val="5A6009"/>
                </a:solidFill>
                <a:latin typeface="Wingdings"/>
                <a:cs typeface="Wingdings"/>
              </a:rPr>
              <a:t></a:t>
            </a:r>
            <a:endParaRPr sz="4800" baseline="-25173">
              <a:latin typeface="Wingdings"/>
              <a:cs typeface="Wingdings"/>
            </a:endParaRPr>
          </a:p>
          <a:p>
            <a:pPr marL="50800">
              <a:lnSpc>
                <a:spcPct val="100000"/>
              </a:lnSpc>
              <a:spcBef>
                <a:spcPts val="520"/>
              </a:spcBef>
            </a:pPr>
            <a:r>
              <a:rPr sz="2800" spc="-10" dirty="0">
                <a:latin typeface="Calibri"/>
                <a:cs typeface="Calibri"/>
              </a:rPr>
              <a:t>False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79092" y="2677667"/>
            <a:ext cx="2441575" cy="1503045"/>
          </a:xfrm>
          <a:custGeom>
            <a:avLst/>
            <a:gdLst/>
            <a:ahLst/>
            <a:cxnLst/>
            <a:rect l="l" t="t" r="r" b="b"/>
            <a:pathLst>
              <a:path w="2441575" h="1503045">
                <a:moveTo>
                  <a:pt x="2441447" y="0"/>
                </a:moveTo>
                <a:lnTo>
                  <a:pt x="250444" y="0"/>
                </a:lnTo>
                <a:lnTo>
                  <a:pt x="205429" y="4035"/>
                </a:lnTo>
                <a:lnTo>
                  <a:pt x="163061" y="15669"/>
                </a:lnTo>
                <a:lnTo>
                  <a:pt x="124046" y="34195"/>
                </a:lnTo>
                <a:lnTo>
                  <a:pt x="89091" y="58905"/>
                </a:lnTo>
                <a:lnTo>
                  <a:pt x="58905" y="89091"/>
                </a:lnTo>
                <a:lnTo>
                  <a:pt x="34195" y="124046"/>
                </a:lnTo>
                <a:lnTo>
                  <a:pt x="15669" y="163061"/>
                </a:lnTo>
                <a:lnTo>
                  <a:pt x="4035" y="205429"/>
                </a:lnTo>
                <a:lnTo>
                  <a:pt x="0" y="250444"/>
                </a:lnTo>
                <a:lnTo>
                  <a:pt x="0" y="1502664"/>
                </a:lnTo>
                <a:lnTo>
                  <a:pt x="2191004" y="1502664"/>
                </a:lnTo>
                <a:lnTo>
                  <a:pt x="2236018" y="1498628"/>
                </a:lnTo>
                <a:lnTo>
                  <a:pt x="2278386" y="1486994"/>
                </a:lnTo>
                <a:lnTo>
                  <a:pt x="2317401" y="1468468"/>
                </a:lnTo>
                <a:lnTo>
                  <a:pt x="2352356" y="1443758"/>
                </a:lnTo>
                <a:lnTo>
                  <a:pt x="2382542" y="1413572"/>
                </a:lnTo>
                <a:lnTo>
                  <a:pt x="2407252" y="1378617"/>
                </a:lnTo>
                <a:lnTo>
                  <a:pt x="2425778" y="1339602"/>
                </a:lnTo>
                <a:lnTo>
                  <a:pt x="2437412" y="1297234"/>
                </a:lnTo>
                <a:lnTo>
                  <a:pt x="2441447" y="1252220"/>
                </a:lnTo>
                <a:lnTo>
                  <a:pt x="2441447" y="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600705" y="2790266"/>
            <a:ext cx="100076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25" dirty="0">
                <a:solidFill>
                  <a:srgbClr val="FFFFFF"/>
                </a:solidFill>
                <a:latin typeface="Calibri"/>
                <a:cs typeface="Calibri"/>
              </a:rPr>
              <a:t>10%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408682" y="3393770"/>
            <a:ext cx="1384300" cy="5670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213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total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annual</a:t>
            </a:r>
            <a:endParaRPr sz="1800">
              <a:latin typeface="Calibri"/>
              <a:cs typeface="Calibri"/>
            </a:endParaRPr>
          </a:p>
          <a:p>
            <a:pPr marL="635" algn="ctr">
              <a:lnSpc>
                <a:spcPts val="2130"/>
              </a:lnSpc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turnover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046976" y="2677667"/>
            <a:ext cx="3568065" cy="655320"/>
          </a:xfrm>
          <a:custGeom>
            <a:avLst/>
            <a:gdLst/>
            <a:ahLst/>
            <a:cxnLst/>
            <a:rect l="l" t="t" r="r" b="b"/>
            <a:pathLst>
              <a:path w="3568065" h="655320">
                <a:moveTo>
                  <a:pt x="3567683" y="0"/>
                </a:moveTo>
                <a:lnTo>
                  <a:pt x="109220" y="0"/>
                </a:lnTo>
                <a:lnTo>
                  <a:pt x="66704" y="8582"/>
                </a:lnTo>
                <a:lnTo>
                  <a:pt x="31988" y="31988"/>
                </a:lnTo>
                <a:lnTo>
                  <a:pt x="8582" y="66704"/>
                </a:lnTo>
                <a:lnTo>
                  <a:pt x="0" y="109220"/>
                </a:lnTo>
                <a:lnTo>
                  <a:pt x="0" y="655320"/>
                </a:lnTo>
                <a:lnTo>
                  <a:pt x="3458464" y="655320"/>
                </a:lnTo>
                <a:lnTo>
                  <a:pt x="3500979" y="646737"/>
                </a:lnTo>
                <a:lnTo>
                  <a:pt x="3535695" y="623331"/>
                </a:lnTo>
                <a:lnTo>
                  <a:pt x="3559101" y="588615"/>
                </a:lnTo>
                <a:lnTo>
                  <a:pt x="3567683" y="546100"/>
                </a:lnTo>
                <a:lnTo>
                  <a:pt x="3567683" y="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7723123" y="2837179"/>
            <a:ext cx="22167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Cease</a:t>
            </a:r>
            <a:r>
              <a:rPr sz="18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18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desist</a:t>
            </a:r>
            <a:r>
              <a:rPr sz="18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orders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469891" y="2677667"/>
            <a:ext cx="2441575" cy="1503045"/>
          </a:xfrm>
          <a:custGeom>
            <a:avLst/>
            <a:gdLst/>
            <a:ahLst/>
            <a:cxnLst/>
            <a:rect l="l" t="t" r="r" b="b"/>
            <a:pathLst>
              <a:path w="2441575" h="1503045">
                <a:moveTo>
                  <a:pt x="2441448" y="0"/>
                </a:moveTo>
                <a:lnTo>
                  <a:pt x="250444" y="0"/>
                </a:lnTo>
                <a:lnTo>
                  <a:pt x="205429" y="4035"/>
                </a:lnTo>
                <a:lnTo>
                  <a:pt x="163061" y="15669"/>
                </a:lnTo>
                <a:lnTo>
                  <a:pt x="124046" y="34195"/>
                </a:lnTo>
                <a:lnTo>
                  <a:pt x="89091" y="58905"/>
                </a:lnTo>
                <a:lnTo>
                  <a:pt x="58905" y="89091"/>
                </a:lnTo>
                <a:lnTo>
                  <a:pt x="34195" y="124046"/>
                </a:lnTo>
                <a:lnTo>
                  <a:pt x="15669" y="163061"/>
                </a:lnTo>
                <a:lnTo>
                  <a:pt x="4035" y="205429"/>
                </a:lnTo>
                <a:lnTo>
                  <a:pt x="0" y="250444"/>
                </a:lnTo>
                <a:lnTo>
                  <a:pt x="0" y="1502664"/>
                </a:lnTo>
                <a:lnTo>
                  <a:pt x="2191004" y="1502664"/>
                </a:lnTo>
                <a:lnTo>
                  <a:pt x="2236018" y="1498628"/>
                </a:lnTo>
                <a:lnTo>
                  <a:pt x="2278386" y="1486994"/>
                </a:lnTo>
                <a:lnTo>
                  <a:pt x="2317401" y="1468468"/>
                </a:lnTo>
                <a:lnTo>
                  <a:pt x="2352356" y="1443758"/>
                </a:lnTo>
                <a:lnTo>
                  <a:pt x="2382542" y="1413572"/>
                </a:lnTo>
                <a:lnTo>
                  <a:pt x="2407252" y="1378617"/>
                </a:lnTo>
                <a:lnTo>
                  <a:pt x="2425778" y="1339602"/>
                </a:lnTo>
                <a:lnTo>
                  <a:pt x="2437412" y="1297234"/>
                </a:lnTo>
                <a:lnTo>
                  <a:pt x="2441448" y="1252220"/>
                </a:lnTo>
                <a:lnTo>
                  <a:pt x="2441448" y="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363083" y="2924048"/>
            <a:ext cx="656590" cy="9036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4450">
              <a:lnSpc>
                <a:spcPts val="5015"/>
              </a:lnSpc>
              <a:spcBef>
                <a:spcPts val="105"/>
              </a:spcBef>
            </a:pPr>
            <a:r>
              <a:rPr sz="4400" b="1" spc="-25" dirty="0">
                <a:solidFill>
                  <a:srgbClr val="FFFFFF"/>
                </a:solidFill>
                <a:latin typeface="Calibri"/>
                <a:cs typeface="Calibri"/>
              </a:rPr>
              <a:t>€5</a:t>
            </a:r>
            <a:endParaRPr sz="4400">
              <a:latin typeface="Calibri"/>
              <a:cs typeface="Calibri"/>
            </a:endParaRPr>
          </a:p>
          <a:p>
            <a:pPr marL="12700">
              <a:lnSpc>
                <a:spcPts val="1895"/>
              </a:lnSpc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million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7046976" y="3499103"/>
            <a:ext cx="3568065" cy="655320"/>
          </a:xfrm>
          <a:custGeom>
            <a:avLst/>
            <a:gdLst/>
            <a:ahLst/>
            <a:cxnLst/>
            <a:rect l="l" t="t" r="r" b="b"/>
            <a:pathLst>
              <a:path w="3568065" h="655320">
                <a:moveTo>
                  <a:pt x="3567683" y="0"/>
                </a:moveTo>
                <a:lnTo>
                  <a:pt x="109220" y="0"/>
                </a:lnTo>
                <a:lnTo>
                  <a:pt x="66704" y="8582"/>
                </a:lnTo>
                <a:lnTo>
                  <a:pt x="31988" y="31988"/>
                </a:lnTo>
                <a:lnTo>
                  <a:pt x="8582" y="66704"/>
                </a:lnTo>
                <a:lnTo>
                  <a:pt x="0" y="109220"/>
                </a:lnTo>
                <a:lnTo>
                  <a:pt x="0" y="655320"/>
                </a:lnTo>
                <a:lnTo>
                  <a:pt x="3458464" y="655320"/>
                </a:lnTo>
                <a:lnTo>
                  <a:pt x="3500979" y="646737"/>
                </a:lnTo>
                <a:lnTo>
                  <a:pt x="3535695" y="623331"/>
                </a:lnTo>
                <a:lnTo>
                  <a:pt x="3559101" y="588615"/>
                </a:lnTo>
                <a:lnTo>
                  <a:pt x="3567683" y="546100"/>
                </a:lnTo>
                <a:lnTo>
                  <a:pt x="3567683" y="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7582916" y="3658565"/>
            <a:ext cx="249682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Publicly</a:t>
            </a:r>
            <a:r>
              <a:rPr sz="18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issued</a:t>
            </a:r>
            <a:r>
              <a:rPr sz="18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reprimands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096003" y="4530344"/>
            <a:ext cx="43027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alibri"/>
                <a:cs typeface="Calibri"/>
              </a:rPr>
              <a:t>Financial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reputational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damage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375028" y="252221"/>
            <a:ext cx="196215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20" dirty="0">
                <a:solidFill>
                  <a:schemeClr val="bg1"/>
                </a:solidFill>
                <a:latin typeface="Trebuchet MS"/>
                <a:cs typeface="Trebuchet MS"/>
              </a:rPr>
              <a:t>Penalties</a:t>
            </a:r>
            <a:endParaRPr sz="3600" dirty="0">
              <a:solidFill>
                <a:schemeClr val="bg1"/>
              </a:solidFill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67205" y="1941576"/>
            <a:ext cx="6002655" cy="2099310"/>
          </a:xfrm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marL="353060" indent="-340360">
              <a:lnSpc>
                <a:spcPct val="100000"/>
              </a:lnSpc>
              <a:spcBef>
                <a:spcPts val="1300"/>
              </a:spcBef>
              <a:buAutoNum type="arabicPeriod"/>
              <a:tabLst>
                <a:tab pos="353060" algn="l"/>
              </a:tabLst>
            </a:pPr>
            <a:r>
              <a:rPr sz="2400" dirty="0">
                <a:solidFill>
                  <a:srgbClr val="333538"/>
                </a:solidFill>
                <a:latin typeface="Calibri"/>
                <a:cs typeface="Calibri"/>
              </a:rPr>
              <a:t>Exclusion</a:t>
            </a:r>
            <a:r>
              <a:rPr sz="2400" spc="-80" dirty="0">
                <a:solidFill>
                  <a:srgbClr val="333538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333538"/>
                </a:solidFill>
                <a:latin typeface="Calibri"/>
                <a:cs typeface="Calibri"/>
              </a:rPr>
              <a:t>from</a:t>
            </a:r>
            <a:r>
              <a:rPr sz="2400" spc="-55" dirty="0">
                <a:solidFill>
                  <a:srgbClr val="333538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333538"/>
                </a:solidFill>
                <a:latin typeface="Calibri"/>
                <a:cs typeface="Calibri"/>
              </a:rPr>
              <a:t>public</a:t>
            </a:r>
            <a:r>
              <a:rPr sz="2400" spc="-65" dirty="0">
                <a:solidFill>
                  <a:srgbClr val="333538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333538"/>
                </a:solidFill>
                <a:latin typeface="Calibri"/>
                <a:cs typeface="Calibri"/>
              </a:rPr>
              <a:t>funding,</a:t>
            </a:r>
            <a:r>
              <a:rPr sz="2400" spc="-50" dirty="0">
                <a:solidFill>
                  <a:srgbClr val="333538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333538"/>
                </a:solidFill>
                <a:latin typeface="Calibri"/>
                <a:cs typeface="Calibri"/>
              </a:rPr>
              <a:t>aid</a:t>
            </a:r>
            <a:r>
              <a:rPr sz="2400" spc="-55" dirty="0">
                <a:solidFill>
                  <a:srgbClr val="333538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333538"/>
                </a:solidFill>
                <a:latin typeface="Calibri"/>
                <a:cs typeface="Calibri"/>
              </a:rPr>
              <a:t>or</a:t>
            </a:r>
            <a:r>
              <a:rPr sz="2400" spc="-55" dirty="0">
                <a:solidFill>
                  <a:srgbClr val="333538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333538"/>
                </a:solidFill>
                <a:latin typeface="Calibri"/>
                <a:cs typeface="Calibri"/>
              </a:rPr>
              <a:t>tenders</a:t>
            </a:r>
            <a:endParaRPr sz="2400">
              <a:latin typeface="Calibri"/>
              <a:cs typeface="Calibri"/>
            </a:endParaRPr>
          </a:p>
          <a:p>
            <a:pPr marL="353060" indent="-340360">
              <a:lnSpc>
                <a:spcPct val="100000"/>
              </a:lnSpc>
              <a:spcBef>
                <a:spcPts val="1205"/>
              </a:spcBef>
              <a:buAutoNum type="arabicPeriod"/>
              <a:tabLst>
                <a:tab pos="353060" algn="l"/>
              </a:tabLst>
            </a:pPr>
            <a:r>
              <a:rPr sz="2400" spc="-35" dirty="0">
                <a:solidFill>
                  <a:srgbClr val="333538"/>
                </a:solidFill>
                <a:latin typeface="Calibri"/>
                <a:cs typeface="Calibri"/>
              </a:rPr>
              <a:t>Temporary</a:t>
            </a:r>
            <a:r>
              <a:rPr sz="2400" spc="-55" dirty="0">
                <a:solidFill>
                  <a:srgbClr val="333538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333538"/>
                </a:solidFill>
                <a:latin typeface="Calibri"/>
                <a:cs typeface="Calibri"/>
              </a:rPr>
              <a:t>or</a:t>
            </a:r>
            <a:r>
              <a:rPr sz="2400" spc="-60" dirty="0">
                <a:solidFill>
                  <a:srgbClr val="333538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333538"/>
                </a:solidFill>
                <a:latin typeface="Calibri"/>
                <a:cs typeface="Calibri"/>
              </a:rPr>
              <a:t>permanent</a:t>
            </a:r>
            <a:r>
              <a:rPr sz="2400" spc="-55" dirty="0">
                <a:solidFill>
                  <a:srgbClr val="333538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333538"/>
                </a:solidFill>
                <a:latin typeface="Calibri"/>
                <a:cs typeface="Calibri"/>
              </a:rPr>
              <a:t>ban</a:t>
            </a:r>
            <a:r>
              <a:rPr sz="2400" spc="-55" dirty="0">
                <a:solidFill>
                  <a:srgbClr val="333538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333538"/>
                </a:solidFill>
                <a:latin typeface="Calibri"/>
                <a:cs typeface="Calibri"/>
              </a:rPr>
              <a:t>from</a:t>
            </a:r>
            <a:r>
              <a:rPr sz="2400" spc="-70" dirty="0">
                <a:solidFill>
                  <a:srgbClr val="333538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333538"/>
                </a:solidFill>
                <a:latin typeface="Calibri"/>
                <a:cs typeface="Calibri"/>
              </a:rPr>
              <a:t>the</a:t>
            </a:r>
            <a:r>
              <a:rPr sz="2400" spc="-50" dirty="0">
                <a:solidFill>
                  <a:srgbClr val="333538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333538"/>
                </a:solidFill>
                <a:latin typeface="Calibri"/>
                <a:cs typeface="Calibri"/>
              </a:rPr>
              <a:t>sector</a:t>
            </a:r>
            <a:endParaRPr sz="2400">
              <a:latin typeface="Calibri"/>
              <a:cs typeface="Calibri"/>
            </a:endParaRPr>
          </a:p>
          <a:p>
            <a:pPr marL="353060" indent="-340360">
              <a:lnSpc>
                <a:spcPct val="100000"/>
              </a:lnSpc>
              <a:spcBef>
                <a:spcPts val="1200"/>
              </a:spcBef>
              <a:buAutoNum type="arabicPeriod"/>
              <a:tabLst>
                <a:tab pos="353060" algn="l"/>
              </a:tabLst>
            </a:pPr>
            <a:r>
              <a:rPr sz="2400" dirty="0">
                <a:solidFill>
                  <a:srgbClr val="333538"/>
                </a:solidFill>
                <a:latin typeface="Calibri"/>
                <a:cs typeface="Calibri"/>
              </a:rPr>
              <a:t>Judicial</a:t>
            </a:r>
            <a:r>
              <a:rPr sz="2400" spc="-20" dirty="0">
                <a:solidFill>
                  <a:srgbClr val="333538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333538"/>
                </a:solidFill>
                <a:latin typeface="Calibri"/>
                <a:cs typeface="Calibri"/>
              </a:rPr>
              <a:t>supervision</a:t>
            </a:r>
            <a:endParaRPr sz="2400">
              <a:latin typeface="Calibri"/>
              <a:cs typeface="Calibri"/>
            </a:endParaRPr>
          </a:p>
          <a:p>
            <a:pPr marL="353060" indent="-340360">
              <a:lnSpc>
                <a:spcPct val="100000"/>
              </a:lnSpc>
              <a:spcBef>
                <a:spcPts val="1200"/>
              </a:spcBef>
              <a:buAutoNum type="arabicPeriod"/>
              <a:tabLst>
                <a:tab pos="353060" algn="l"/>
              </a:tabLst>
            </a:pPr>
            <a:r>
              <a:rPr sz="2400" spc="-10" dirty="0">
                <a:solidFill>
                  <a:srgbClr val="333538"/>
                </a:solidFill>
                <a:latin typeface="Calibri"/>
                <a:cs typeface="Calibri"/>
              </a:rPr>
              <a:t>Enforced</a:t>
            </a:r>
            <a:r>
              <a:rPr sz="2400" spc="-50" dirty="0">
                <a:solidFill>
                  <a:srgbClr val="333538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333538"/>
                </a:solidFill>
                <a:latin typeface="Calibri"/>
                <a:cs typeface="Calibri"/>
              </a:rPr>
              <a:t>closure</a:t>
            </a:r>
            <a:r>
              <a:rPr sz="2400" spc="-50" dirty="0">
                <a:solidFill>
                  <a:srgbClr val="333538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333538"/>
                </a:solidFill>
                <a:latin typeface="Calibri"/>
                <a:cs typeface="Calibri"/>
              </a:rPr>
              <a:t>and</a:t>
            </a:r>
            <a:r>
              <a:rPr sz="2400" spc="-50" dirty="0">
                <a:solidFill>
                  <a:srgbClr val="333538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333538"/>
                </a:solidFill>
                <a:latin typeface="Calibri"/>
                <a:cs typeface="Calibri"/>
              </a:rPr>
              <a:t>winding-</a:t>
            </a:r>
            <a:r>
              <a:rPr sz="2400" spc="-25" dirty="0">
                <a:solidFill>
                  <a:srgbClr val="333538"/>
                </a:solidFill>
                <a:latin typeface="Calibri"/>
                <a:cs typeface="Calibri"/>
              </a:rPr>
              <a:t>up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Sanctions</a:t>
            </a:r>
            <a:r>
              <a:rPr spc="-65" dirty="0"/>
              <a:t> </a:t>
            </a:r>
            <a:r>
              <a:rPr dirty="0"/>
              <a:t>for</a:t>
            </a:r>
            <a:r>
              <a:rPr spc="-45" dirty="0"/>
              <a:t> </a:t>
            </a:r>
            <a:r>
              <a:rPr dirty="0"/>
              <a:t>legal</a:t>
            </a:r>
            <a:r>
              <a:rPr spc="-25" dirty="0"/>
              <a:t> </a:t>
            </a:r>
            <a:r>
              <a:rPr spc="-10" dirty="0"/>
              <a:t>persons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67205" y="1941576"/>
            <a:ext cx="9258935" cy="2830830"/>
          </a:xfrm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marL="353060" indent="-340360">
              <a:lnSpc>
                <a:spcPct val="100000"/>
              </a:lnSpc>
              <a:spcBef>
                <a:spcPts val="1300"/>
              </a:spcBef>
              <a:buAutoNum type="arabicPeriod"/>
              <a:tabLst>
                <a:tab pos="353060" algn="l"/>
              </a:tabLst>
            </a:pPr>
            <a:r>
              <a:rPr sz="2400" dirty="0">
                <a:latin typeface="Calibri"/>
                <a:cs typeface="Calibri"/>
              </a:rPr>
              <a:t>Encouraging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everyone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to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get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involved</a:t>
            </a:r>
            <a:endParaRPr sz="2400">
              <a:latin typeface="Calibri"/>
              <a:cs typeface="Calibri"/>
            </a:endParaRPr>
          </a:p>
          <a:p>
            <a:pPr marL="353060" marR="170815" indent="-340360">
              <a:lnSpc>
                <a:spcPct val="100000"/>
              </a:lnSpc>
              <a:spcBef>
                <a:spcPts val="1205"/>
              </a:spcBef>
              <a:buAutoNum type="arabicPeriod"/>
              <a:tabLst>
                <a:tab pos="355600" algn="l"/>
              </a:tabLst>
            </a:pPr>
            <a:r>
              <a:rPr sz="2400" dirty="0">
                <a:latin typeface="Calibri"/>
                <a:cs typeface="Calibri"/>
              </a:rPr>
              <a:t>Appointing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people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with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specific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responsibility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for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handling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suspicious 	</a:t>
            </a:r>
            <a:r>
              <a:rPr sz="2400" dirty="0">
                <a:latin typeface="Calibri"/>
                <a:cs typeface="Calibri"/>
              </a:rPr>
              <a:t>activity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or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transactions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(MLRO)</a:t>
            </a:r>
            <a:endParaRPr sz="2400">
              <a:latin typeface="Calibri"/>
              <a:cs typeface="Calibri"/>
            </a:endParaRPr>
          </a:p>
          <a:p>
            <a:pPr marL="353060" marR="5080" indent="-340360">
              <a:lnSpc>
                <a:spcPct val="100000"/>
              </a:lnSpc>
              <a:spcBef>
                <a:spcPts val="1200"/>
              </a:spcBef>
              <a:buAutoNum type="arabicPeriod"/>
              <a:tabLst>
                <a:tab pos="355600" algn="l"/>
              </a:tabLst>
            </a:pPr>
            <a:r>
              <a:rPr sz="2400" spc="-10" dirty="0">
                <a:latin typeface="Calibri"/>
                <a:cs typeface="Calibri"/>
              </a:rPr>
              <a:t>Co-operating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fully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with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regulators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law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enforcement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to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tackle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money 	</a:t>
            </a:r>
            <a:r>
              <a:rPr sz="2400" dirty="0">
                <a:latin typeface="Calibri"/>
                <a:cs typeface="Calibri"/>
              </a:rPr>
              <a:t>laundering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terrorist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financing</a:t>
            </a:r>
            <a:endParaRPr sz="2400">
              <a:latin typeface="Calibri"/>
              <a:cs typeface="Calibri"/>
            </a:endParaRPr>
          </a:p>
          <a:p>
            <a:pPr marL="353060" indent="-340360">
              <a:lnSpc>
                <a:spcPct val="100000"/>
              </a:lnSpc>
              <a:spcBef>
                <a:spcPts val="1200"/>
              </a:spcBef>
              <a:buAutoNum type="arabicPeriod"/>
              <a:tabLst>
                <a:tab pos="353060" algn="l"/>
              </a:tabLst>
            </a:pPr>
            <a:r>
              <a:rPr sz="2400" spc="-10" dirty="0">
                <a:latin typeface="Calibri"/>
                <a:cs typeface="Calibri"/>
              </a:rPr>
              <a:t>Requiring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everyone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to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read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implement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our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Cyber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Security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Policy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375028" y="252221"/>
            <a:ext cx="7311772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Our</a:t>
            </a:r>
            <a:r>
              <a:rPr spc="-225" dirty="0"/>
              <a:t> </a:t>
            </a:r>
            <a:r>
              <a:rPr dirty="0"/>
              <a:t>AML/CTF</a:t>
            </a:r>
            <a:r>
              <a:rPr spc="-60" dirty="0"/>
              <a:t> </a:t>
            </a:r>
            <a:r>
              <a:rPr spc="-10" dirty="0"/>
              <a:t>Policy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88211" y="1719148"/>
            <a:ext cx="9618345" cy="4446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100"/>
              </a:spcBef>
              <a:buClr>
                <a:srgbClr val="5A6009"/>
              </a:buClr>
              <a:buFont typeface="Wingdings"/>
              <a:buChar char=""/>
              <a:tabLst>
                <a:tab pos="354965" algn="l"/>
              </a:tabLst>
            </a:pPr>
            <a:r>
              <a:rPr sz="2400" dirty="0">
                <a:latin typeface="Calibri"/>
                <a:cs typeface="Calibri"/>
              </a:rPr>
              <a:t>Read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our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Company's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AML/CTF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Policy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–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make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sure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you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understand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rules</a:t>
            </a:r>
            <a:endParaRPr sz="24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  <a:spcBef>
                <a:spcPts val="5"/>
              </a:spcBef>
            </a:pPr>
            <a:r>
              <a:rPr sz="2400" dirty="0">
                <a:latin typeface="Calibri"/>
                <a:cs typeface="Calibri"/>
              </a:rPr>
              <a:t>and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why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they're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important</a:t>
            </a:r>
            <a:endParaRPr sz="24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1200"/>
              </a:spcBef>
              <a:buClr>
                <a:srgbClr val="5A6009"/>
              </a:buClr>
              <a:buFont typeface="Wingdings"/>
              <a:buChar char=""/>
              <a:tabLst>
                <a:tab pos="354965" algn="l"/>
              </a:tabLst>
            </a:pPr>
            <a:r>
              <a:rPr sz="2400" dirty="0">
                <a:latin typeface="Calibri"/>
                <a:cs typeface="Calibri"/>
              </a:rPr>
              <a:t>Conduct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appropriate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risk-</a:t>
            </a:r>
            <a:r>
              <a:rPr sz="2400" dirty="0">
                <a:latin typeface="Calibri"/>
                <a:cs typeface="Calibri"/>
              </a:rPr>
              <a:t>based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due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diligence</a:t>
            </a:r>
            <a:endParaRPr sz="24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1200"/>
              </a:spcBef>
              <a:buClr>
                <a:srgbClr val="5A6009"/>
              </a:buClr>
              <a:buFont typeface="Wingdings"/>
              <a:buChar char=""/>
              <a:tabLst>
                <a:tab pos="354965" algn="l"/>
              </a:tabLst>
            </a:pPr>
            <a:r>
              <a:rPr sz="2400" dirty="0">
                <a:latin typeface="Calibri"/>
                <a:cs typeface="Calibri"/>
              </a:rPr>
              <a:t>Know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how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to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spot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'red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flags'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-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ie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unusual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or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suspicious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activity</a:t>
            </a:r>
            <a:endParaRPr sz="24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1200"/>
              </a:spcBef>
              <a:buClr>
                <a:srgbClr val="5A6009"/>
              </a:buClr>
              <a:buFont typeface="Wingdings"/>
              <a:buChar char=""/>
              <a:tabLst>
                <a:tab pos="354965" algn="l"/>
              </a:tabLst>
            </a:pPr>
            <a:r>
              <a:rPr sz="2400" dirty="0">
                <a:latin typeface="Calibri"/>
                <a:cs typeface="Calibri"/>
              </a:rPr>
              <a:t>Make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sure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you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know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name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of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your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MLRO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how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to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contact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them</a:t>
            </a:r>
            <a:endParaRPr sz="2400">
              <a:latin typeface="Calibri"/>
              <a:cs typeface="Calibri"/>
            </a:endParaRPr>
          </a:p>
          <a:p>
            <a:pPr marL="355600" marR="426720" indent="-342900">
              <a:lnSpc>
                <a:spcPct val="100000"/>
              </a:lnSpc>
              <a:spcBef>
                <a:spcPts val="1200"/>
              </a:spcBef>
              <a:buClr>
                <a:srgbClr val="5A6009"/>
              </a:buClr>
              <a:buFont typeface="Wingdings"/>
              <a:buChar char=""/>
              <a:tabLst>
                <a:tab pos="355600" algn="l"/>
              </a:tabLst>
            </a:pPr>
            <a:r>
              <a:rPr sz="2400" dirty="0">
                <a:latin typeface="Calibri"/>
                <a:cs typeface="Calibri"/>
              </a:rPr>
              <a:t>Be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aware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of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high-</a:t>
            </a:r>
            <a:r>
              <a:rPr sz="2400" dirty="0">
                <a:latin typeface="Calibri"/>
                <a:cs typeface="Calibri"/>
              </a:rPr>
              <a:t>risk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non-</a:t>
            </a:r>
            <a:r>
              <a:rPr sz="2400" dirty="0">
                <a:latin typeface="Calibri"/>
                <a:cs typeface="Calibri"/>
              </a:rPr>
              <a:t>EU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countries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with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deficient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AML/CTF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regimes </a:t>
            </a:r>
            <a:r>
              <a:rPr sz="2400" dirty="0">
                <a:latin typeface="Calibri"/>
                <a:cs typeface="Calibri"/>
              </a:rPr>
              <a:t>(those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on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'blacklist')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–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take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extra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care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with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transactions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involving </a:t>
            </a:r>
            <a:r>
              <a:rPr sz="2400" dirty="0">
                <a:latin typeface="Calibri"/>
                <a:cs typeface="Calibri"/>
              </a:rPr>
              <a:t>people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or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entities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based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there</a:t>
            </a:r>
            <a:endParaRPr sz="2400">
              <a:latin typeface="Calibri"/>
              <a:cs typeface="Calibri"/>
            </a:endParaRPr>
          </a:p>
          <a:p>
            <a:pPr marL="355600" marR="878840" indent="-342900">
              <a:lnSpc>
                <a:spcPct val="100000"/>
              </a:lnSpc>
              <a:spcBef>
                <a:spcPts val="1205"/>
              </a:spcBef>
              <a:buClr>
                <a:srgbClr val="5A6009"/>
              </a:buClr>
              <a:buFont typeface="Wingdings"/>
              <a:buChar char=""/>
              <a:tabLst>
                <a:tab pos="355600" algn="l"/>
              </a:tabLst>
            </a:pPr>
            <a:r>
              <a:rPr sz="2400" dirty="0">
                <a:latin typeface="Calibri"/>
                <a:cs typeface="Calibri"/>
              </a:rPr>
              <a:t>Report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any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knowledge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or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suspicion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of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money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laundering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or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terrorist </a:t>
            </a:r>
            <a:r>
              <a:rPr sz="2400" dirty="0">
                <a:latin typeface="Calibri"/>
                <a:cs typeface="Calibri"/>
              </a:rPr>
              <a:t>financing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immediately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5" dirty="0"/>
              <a:t>Do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880604" y="1568196"/>
            <a:ext cx="3474720" cy="416814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141882" y="2061210"/>
            <a:ext cx="6106795" cy="2769235"/>
          </a:xfrm>
          <a:prstGeom prst="rect">
            <a:avLst/>
          </a:prstGeom>
        </p:spPr>
        <p:txBody>
          <a:bodyPr vert="horz" wrap="square" lIns="0" tIns="195580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1540"/>
              </a:spcBef>
              <a:buFont typeface="Wingdings"/>
              <a:buChar char=""/>
              <a:tabLst>
                <a:tab pos="354965" algn="l"/>
              </a:tabLst>
            </a:pPr>
            <a:r>
              <a:rPr sz="2400" dirty="0">
                <a:solidFill>
                  <a:srgbClr val="333538"/>
                </a:solidFill>
                <a:latin typeface="Calibri"/>
                <a:cs typeface="Calibri"/>
              </a:rPr>
              <a:t>What</a:t>
            </a:r>
            <a:r>
              <a:rPr sz="2400" spc="-45" dirty="0">
                <a:solidFill>
                  <a:srgbClr val="333538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333538"/>
                </a:solidFill>
                <a:latin typeface="Calibri"/>
                <a:cs typeface="Calibri"/>
              </a:rPr>
              <a:t>is</a:t>
            </a:r>
            <a:r>
              <a:rPr sz="2400" spc="-60" dirty="0">
                <a:solidFill>
                  <a:srgbClr val="333538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333538"/>
                </a:solidFill>
                <a:latin typeface="Calibri"/>
                <a:cs typeface="Calibri"/>
              </a:rPr>
              <a:t>6MLD?</a:t>
            </a:r>
            <a:endParaRPr sz="24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1440"/>
              </a:spcBef>
              <a:buFont typeface="Wingdings"/>
              <a:buChar char=""/>
              <a:tabLst>
                <a:tab pos="354965" algn="l"/>
              </a:tabLst>
            </a:pPr>
            <a:r>
              <a:rPr sz="2400" spc="-10" dirty="0">
                <a:solidFill>
                  <a:srgbClr val="333538"/>
                </a:solidFill>
                <a:latin typeface="Calibri"/>
                <a:cs typeface="Calibri"/>
              </a:rPr>
              <a:t>What’s</a:t>
            </a:r>
            <a:r>
              <a:rPr sz="2400" spc="-70" dirty="0">
                <a:solidFill>
                  <a:srgbClr val="333538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333538"/>
                </a:solidFill>
                <a:latin typeface="Calibri"/>
                <a:cs typeface="Calibri"/>
              </a:rPr>
              <a:t>new</a:t>
            </a:r>
            <a:r>
              <a:rPr sz="2400" spc="-75" dirty="0">
                <a:solidFill>
                  <a:srgbClr val="333538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333538"/>
                </a:solidFill>
                <a:latin typeface="Calibri"/>
                <a:cs typeface="Calibri"/>
              </a:rPr>
              <a:t>and</a:t>
            </a:r>
            <a:r>
              <a:rPr sz="2400" spc="-70" dirty="0">
                <a:solidFill>
                  <a:srgbClr val="333538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333538"/>
                </a:solidFill>
                <a:latin typeface="Calibri"/>
                <a:cs typeface="Calibri"/>
              </a:rPr>
              <a:t>what’s</a:t>
            </a:r>
            <a:r>
              <a:rPr sz="2400" spc="-70" dirty="0">
                <a:solidFill>
                  <a:srgbClr val="333538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333538"/>
                </a:solidFill>
                <a:latin typeface="Calibri"/>
                <a:cs typeface="Calibri"/>
              </a:rPr>
              <a:t>changed</a:t>
            </a:r>
            <a:r>
              <a:rPr sz="2400" spc="-75" dirty="0">
                <a:solidFill>
                  <a:srgbClr val="333538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333538"/>
                </a:solidFill>
                <a:latin typeface="Calibri"/>
                <a:cs typeface="Calibri"/>
              </a:rPr>
              <a:t>under</a:t>
            </a:r>
            <a:r>
              <a:rPr sz="2400" spc="-60" dirty="0">
                <a:solidFill>
                  <a:srgbClr val="333538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333538"/>
                </a:solidFill>
                <a:latin typeface="Calibri"/>
                <a:cs typeface="Calibri"/>
              </a:rPr>
              <a:t>6MLD?</a:t>
            </a:r>
            <a:endParaRPr sz="24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1440"/>
              </a:spcBef>
              <a:buFont typeface="Wingdings"/>
              <a:buChar char=""/>
              <a:tabLst>
                <a:tab pos="354965" algn="l"/>
              </a:tabLst>
            </a:pPr>
            <a:r>
              <a:rPr sz="2400" spc="-25" dirty="0">
                <a:solidFill>
                  <a:srgbClr val="333538"/>
                </a:solidFill>
                <a:latin typeface="Calibri"/>
                <a:cs typeface="Calibri"/>
              </a:rPr>
              <a:t>Your</a:t>
            </a:r>
            <a:r>
              <a:rPr sz="2400" spc="-100" dirty="0">
                <a:solidFill>
                  <a:srgbClr val="333538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333538"/>
                </a:solidFill>
                <a:latin typeface="Calibri"/>
                <a:cs typeface="Calibri"/>
              </a:rPr>
              <a:t>responsibilities</a:t>
            </a:r>
            <a:endParaRPr sz="24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1440"/>
              </a:spcBef>
              <a:buFont typeface="Wingdings"/>
              <a:buChar char=""/>
              <a:tabLst>
                <a:tab pos="354965" algn="l"/>
              </a:tabLst>
            </a:pPr>
            <a:r>
              <a:rPr sz="2400" dirty="0">
                <a:solidFill>
                  <a:srgbClr val="333538"/>
                </a:solidFill>
                <a:latin typeface="Calibri"/>
                <a:cs typeface="Calibri"/>
              </a:rPr>
              <a:t>What</a:t>
            </a:r>
            <a:r>
              <a:rPr sz="2400" spc="-50" dirty="0">
                <a:solidFill>
                  <a:srgbClr val="333538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333538"/>
                </a:solidFill>
                <a:latin typeface="Calibri"/>
                <a:cs typeface="Calibri"/>
              </a:rPr>
              <a:t>we</a:t>
            </a:r>
            <a:r>
              <a:rPr sz="2400" spc="-50" dirty="0">
                <a:solidFill>
                  <a:srgbClr val="333538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333538"/>
                </a:solidFill>
                <a:latin typeface="Calibri"/>
                <a:cs typeface="Calibri"/>
              </a:rPr>
              <a:t>should</a:t>
            </a:r>
            <a:r>
              <a:rPr sz="2400" spc="-40" dirty="0">
                <a:solidFill>
                  <a:srgbClr val="333538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333538"/>
                </a:solidFill>
                <a:latin typeface="Calibri"/>
                <a:cs typeface="Calibri"/>
              </a:rPr>
              <a:t>do</a:t>
            </a:r>
            <a:r>
              <a:rPr sz="2400" spc="-55" dirty="0">
                <a:solidFill>
                  <a:srgbClr val="333538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333538"/>
                </a:solidFill>
                <a:latin typeface="Calibri"/>
                <a:cs typeface="Calibri"/>
              </a:rPr>
              <a:t>to</a:t>
            </a:r>
            <a:r>
              <a:rPr sz="2400" spc="-50" dirty="0">
                <a:solidFill>
                  <a:srgbClr val="333538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333538"/>
                </a:solidFill>
                <a:latin typeface="Calibri"/>
                <a:cs typeface="Calibri"/>
              </a:rPr>
              <a:t>get</a:t>
            </a:r>
            <a:r>
              <a:rPr sz="2400" spc="-65" dirty="0">
                <a:solidFill>
                  <a:srgbClr val="333538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333538"/>
                </a:solidFill>
                <a:latin typeface="Calibri"/>
                <a:cs typeface="Calibri"/>
              </a:rPr>
              <a:t>ready</a:t>
            </a:r>
            <a:endParaRPr sz="24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1440"/>
              </a:spcBef>
              <a:buFont typeface="Wingdings"/>
              <a:buChar char=""/>
              <a:tabLst>
                <a:tab pos="354965" algn="l"/>
              </a:tabLst>
            </a:pPr>
            <a:r>
              <a:rPr sz="2400" dirty="0">
                <a:solidFill>
                  <a:srgbClr val="333538"/>
                </a:solidFill>
                <a:latin typeface="Calibri"/>
                <a:cs typeface="Calibri"/>
              </a:rPr>
              <a:t>Our</a:t>
            </a:r>
            <a:r>
              <a:rPr sz="2400" spc="-60" dirty="0">
                <a:solidFill>
                  <a:srgbClr val="333538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333538"/>
                </a:solidFill>
                <a:latin typeface="Calibri"/>
                <a:cs typeface="Calibri"/>
              </a:rPr>
              <a:t>company’s</a:t>
            </a:r>
            <a:r>
              <a:rPr sz="2400" spc="-75" dirty="0">
                <a:solidFill>
                  <a:srgbClr val="333538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333538"/>
                </a:solidFill>
                <a:latin typeface="Calibri"/>
                <a:cs typeface="Calibri"/>
              </a:rPr>
              <a:t>AML/CTF</a:t>
            </a:r>
            <a:r>
              <a:rPr sz="2400" spc="-60" dirty="0">
                <a:solidFill>
                  <a:srgbClr val="333538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333538"/>
                </a:solidFill>
                <a:latin typeface="Calibri"/>
                <a:cs typeface="Calibri"/>
              </a:rPr>
              <a:t>policy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Learning</a:t>
            </a:r>
            <a:r>
              <a:rPr spc="-155" dirty="0"/>
              <a:t> </a:t>
            </a:r>
            <a:r>
              <a:rPr spc="-10" dirty="0"/>
              <a:t>Objectives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00099" y="1764538"/>
            <a:ext cx="9694545" cy="42938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74040" indent="-343535">
              <a:lnSpc>
                <a:spcPct val="100000"/>
              </a:lnSpc>
              <a:spcBef>
                <a:spcPts val="100"/>
              </a:spcBef>
              <a:tabLst>
                <a:tab pos="354965" algn="l"/>
              </a:tabLst>
            </a:pPr>
            <a:r>
              <a:rPr sz="2400" spc="-50" dirty="0">
                <a:solidFill>
                  <a:srgbClr val="C65213"/>
                </a:solidFill>
                <a:latin typeface="Microsoft JhengHei"/>
                <a:cs typeface="Microsoft JhengHei"/>
              </a:rPr>
              <a:t>x</a:t>
            </a:r>
            <a:r>
              <a:rPr sz="2400" dirty="0">
                <a:solidFill>
                  <a:srgbClr val="C65213"/>
                </a:solidFill>
                <a:latin typeface="Microsoft JhengHei"/>
                <a:cs typeface="Microsoft JhengHei"/>
              </a:rPr>
              <a:t>	</a:t>
            </a:r>
            <a:r>
              <a:rPr sz="2400" dirty="0">
                <a:latin typeface="Calibri"/>
                <a:cs typeface="Calibri"/>
              </a:rPr>
              <a:t>Assume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that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another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colleague,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department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or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company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has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made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the </a:t>
            </a:r>
            <a:r>
              <a:rPr sz="2400" dirty="0">
                <a:latin typeface="Calibri"/>
                <a:cs typeface="Calibri"/>
              </a:rPr>
              <a:t>necessary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due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diligence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checks</a:t>
            </a:r>
            <a:endParaRPr sz="2400">
              <a:latin typeface="Calibri"/>
              <a:cs typeface="Calibri"/>
            </a:endParaRPr>
          </a:p>
          <a:p>
            <a:pPr marL="355600" marR="115570" indent="-343535">
              <a:lnSpc>
                <a:spcPct val="100000"/>
              </a:lnSpc>
              <a:spcBef>
                <a:spcPts val="1200"/>
              </a:spcBef>
              <a:tabLst>
                <a:tab pos="354965" algn="l"/>
              </a:tabLst>
            </a:pPr>
            <a:r>
              <a:rPr sz="2400" spc="-50" dirty="0">
                <a:solidFill>
                  <a:srgbClr val="C65213"/>
                </a:solidFill>
                <a:latin typeface="Microsoft JhengHei"/>
                <a:cs typeface="Microsoft JhengHei"/>
              </a:rPr>
              <a:t>x</a:t>
            </a:r>
            <a:r>
              <a:rPr sz="2400" dirty="0">
                <a:solidFill>
                  <a:srgbClr val="C65213"/>
                </a:solidFill>
                <a:latin typeface="Microsoft JhengHei"/>
                <a:cs typeface="Microsoft JhengHei"/>
              </a:rPr>
              <a:t>	</a:t>
            </a:r>
            <a:r>
              <a:rPr sz="2400" dirty="0">
                <a:latin typeface="Calibri"/>
                <a:cs typeface="Calibri"/>
              </a:rPr>
              <a:t>Make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payment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transfers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to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people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or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entities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high-</a:t>
            </a:r>
            <a:r>
              <a:rPr sz="2400" dirty="0">
                <a:latin typeface="Calibri"/>
                <a:cs typeface="Calibri"/>
              </a:rPr>
              <a:t>risk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non-</a:t>
            </a:r>
            <a:r>
              <a:rPr sz="2400" dirty="0">
                <a:latin typeface="Calibri"/>
                <a:cs typeface="Calibri"/>
              </a:rPr>
              <a:t>EU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countries </a:t>
            </a:r>
            <a:r>
              <a:rPr sz="2400" dirty="0">
                <a:latin typeface="Calibri"/>
                <a:cs typeface="Calibri"/>
              </a:rPr>
              <a:t>without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conducting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enhanced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due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diligence</a:t>
            </a:r>
            <a:endParaRPr sz="2400">
              <a:latin typeface="Calibri"/>
              <a:cs typeface="Calibri"/>
            </a:endParaRPr>
          </a:p>
          <a:p>
            <a:pPr marL="355600" marR="5080" indent="-343535">
              <a:lnSpc>
                <a:spcPct val="100000"/>
              </a:lnSpc>
              <a:spcBef>
                <a:spcPts val="1200"/>
              </a:spcBef>
              <a:tabLst>
                <a:tab pos="354965" algn="l"/>
              </a:tabLst>
            </a:pPr>
            <a:r>
              <a:rPr sz="2400" spc="-50" dirty="0">
                <a:solidFill>
                  <a:srgbClr val="C65213"/>
                </a:solidFill>
                <a:latin typeface="Microsoft JhengHei"/>
                <a:cs typeface="Microsoft JhengHei"/>
              </a:rPr>
              <a:t>x</a:t>
            </a:r>
            <a:r>
              <a:rPr sz="2400" dirty="0">
                <a:solidFill>
                  <a:srgbClr val="C65213"/>
                </a:solidFill>
                <a:latin typeface="Microsoft JhengHei"/>
                <a:cs typeface="Microsoft JhengHei"/>
              </a:rPr>
              <a:t>	</a:t>
            </a:r>
            <a:r>
              <a:rPr sz="2400" dirty="0">
                <a:latin typeface="Calibri"/>
                <a:cs typeface="Calibri"/>
              </a:rPr>
              <a:t>Leave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it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for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someone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else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to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report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concerns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about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suspicious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customers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or </a:t>
            </a:r>
            <a:r>
              <a:rPr sz="2400" spc="-10" dirty="0">
                <a:latin typeface="Calibri"/>
                <a:cs typeface="Calibri"/>
              </a:rPr>
              <a:t>transactions</a:t>
            </a:r>
            <a:endParaRPr sz="2400">
              <a:latin typeface="Calibri"/>
              <a:cs typeface="Calibri"/>
            </a:endParaRPr>
          </a:p>
          <a:p>
            <a:pPr marL="355600" marR="229870" indent="-343535">
              <a:lnSpc>
                <a:spcPct val="100000"/>
              </a:lnSpc>
              <a:spcBef>
                <a:spcPts val="1205"/>
              </a:spcBef>
              <a:tabLst>
                <a:tab pos="354965" algn="l"/>
              </a:tabLst>
            </a:pPr>
            <a:r>
              <a:rPr sz="2400" spc="-50" dirty="0">
                <a:solidFill>
                  <a:srgbClr val="C65213"/>
                </a:solidFill>
                <a:latin typeface="Microsoft JhengHei"/>
                <a:cs typeface="Microsoft JhengHei"/>
              </a:rPr>
              <a:t>x</a:t>
            </a:r>
            <a:r>
              <a:rPr sz="2400" dirty="0">
                <a:solidFill>
                  <a:srgbClr val="C65213"/>
                </a:solidFill>
                <a:latin typeface="Microsoft JhengHei"/>
                <a:cs typeface="Microsoft JhengHei"/>
              </a:rPr>
              <a:t>	</a:t>
            </a:r>
            <a:r>
              <a:rPr sz="2400" dirty="0">
                <a:latin typeface="Calibri"/>
                <a:cs typeface="Calibri"/>
              </a:rPr>
              <a:t>Delay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making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reports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or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wait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until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you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have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gathered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more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evidence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-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the </a:t>
            </a:r>
            <a:r>
              <a:rPr sz="2400" spc="-10" dirty="0">
                <a:latin typeface="Calibri"/>
                <a:cs typeface="Calibri"/>
              </a:rPr>
              <a:t>faster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you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make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your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report,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better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200"/>
              </a:spcBef>
              <a:tabLst>
                <a:tab pos="354965" algn="l"/>
              </a:tabLst>
            </a:pPr>
            <a:r>
              <a:rPr sz="2400" spc="-50" dirty="0">
                <a:solidFill>
                  <a:srgbClr val="C65213"/>
                </a:solidFill>
                <a:latin typeface="Microsoft JhengHei"/>
                <a:cs typeface="Microsoft JhengHei"/>
              </a:rPr>
              <a:t>x</a:t>
            </a:r>
            <a:r>
              <a:rPr sz="2400" dirty="0">
                <a:solidFill>
                  <a:srgbClr val="C65213"/>
                </a:solidFill>
                <a:latin typeface="Microsoft JhengHei"/>
                <a:cs typeface="Microsoft JhengHei"/>
              </a:rPr>
              <a:t>	</a:t>
            </a:r>
            <a:r>
              <a:rPr sz="2400" dirty="0">
                <a:latin typeface="Calibri"/>
                <a:cs typeface="Calibri"/>
              </a:rPr>
              <a:t>Never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bypass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any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of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our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controls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to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circumvent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AML/CTF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regulations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or</a:t>
            </a:r>
            <a:endParaRPr sz="24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</a:pPr>
            <a:r>
              <a:rPr sz="2400" dirty="0">
                <a:latin typeface="Calibri"/>
                <a:cs typeface="Calibri"/>
              </a:rPr>
              <a:t>assist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clients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with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this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–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you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will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be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caught!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Don’t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67205" y="1794205"/>
            <a:ext cx="10015220" cy="42938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100"/>
              </a:spcBef>
              <a:buFont typeface="Wingdings"/>
              <a:buChar char=""/>
              <a:tabLst>
                <a:tab pos="354965" algn="l"/>
              </a:tabLst>
            </a:pPr>
            <a:r>
              <a:rPr sz="2400" spc="-10" dirty="0">
                <a:latin typeface="Calibri"/>
                <a:cs typeface="Calibri"/>
              </a:rPr>
              <a:t>Awareness,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training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information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–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is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everyone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aware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of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pending</a:t>
            </a:r>
            <a:endParaRPr sz="24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  <a:spcBef>
                <a:spcPts val="5"/>
              </a:spcBef>
            </a:pPr>
            <a:r>
              <a:rPr sz="2400" dirty="0">
                <a:latin typeface="Calibri"/>
                <a:cs typeface="Calibri"/>
              </a:rPr>
              <a:t>changes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with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6AMLD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its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impact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on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them?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(including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senior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management)</a:t>
            </a:r>
            <a:endParaRPr sz="2400">
              <a:latin typeface="Calibri"/>
              <a:cs typeface="Calibri"/>
            </a:endParaRPr>
          </a:p>
          <a:p>
            <a:pPr marL="355600" marR="5080" indent="-342900">
              <a:lnSpc>
                <a:spcPct val="100000"/>
              </a:lnSpc>
              <a:spcBef>
                <a:spcPts val="1200"/>
              </a:spcBef>
              <a:buFont typeface="Wingdings"/>
              <a:buChar char=""/>
              <a:tabLst>
                <a:tab pos="355600" algn="l"/>
              </a:tabLst>
            </a:pPr>
            <a:r>
              <a:rPr sz="2400" dirty="0">
                <a:latin typeface="Calibri"/>
                <a:cs typeface="Calibri"/>
              </a:rPr>
              <a:t>Review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our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current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AML/CTF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regime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framework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–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especially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awareness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of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predicate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offences,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risks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typologies,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dual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criminality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for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specified offences,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detection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of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potential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enablers</a:t>
            </a:r>
            <a:endParaRPr sz="2400">
              <a:latin typeface="Calibri"/>
              <a:cs typeface="Calibri"/>
            </a:endParaRPr>
          </a:p>
          <a:p>
            <a:pPr marL="355600" marR="1431290" indent="-342900">
              <a:lnSpc>
                <a:spcPct val="100000"/>
              </a:lnSpc>
              <a:spcBef>
                <a:spcPts val="1200"/>
              </a:spcBef>
              <a:buFont typeface="Wingdings"/>
              <a:buChar char=""/>
              <a:tabLst>
                <a:tab pos="355600" algn="l"/>
              </a:tabLst>
            </a:pPr>
            <a:r>
              <a:rPr sz="2400" dirty="0">
                <a:latin typeface="Calibri"/>
                <a:cs typeface="Calibri"/>
              </a:rPr>
              <a:t>Explore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Regulatory</a:t>
            </a:r>
            <a:r>
              <a:rPr sz="2400" spc="-9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Technology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30" dirty="0">
                <a:latin typeface="Calibri"/>
                <a:cs typeface="Calibri"/>
              </a:rPr>
              <a:t>(RegTech)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solutions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to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deliver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more </a:t>
            </a:r>
            <a:r>
              <a:rPr sz="2400" spc="-10" dirty="0">
                <a:latin typeface="Calibri"/>
                <a:cs typeface="Calibri"/>
              </a:rPr>
              <a:t>sophisticated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monitoring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ease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regulatory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burden</a:t>
            </a:r>
            <a:endParaRPr sz="24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1200"/>
              </a:spcBef>
              <a:buFont typeface="Wingdings"/>
              <a:buChar char=""/>
              <a:tabLst>
                <a:tab pos="354965" algn="l"/>
              </a:tabLst>
            </a:pPr>
            <a:r>
              <a:rPr sz="2400" dirty="0">
                <a:latin typeface="Calibri"/>
                <a:cs typeface="Calibri"/>
              </a:rPr>
              <a:t>Put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mechanisms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place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to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improve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co-</a:t>
            </a:r>
            <a:r>
              <a:rPr sz="2400" spc="-10" dirty="0">
                <a:latin typeface="Calibri"/>
                <a:cs typeface="Calibri"/>
              </a:rPr>
              <a:t>operation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with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competent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authorities</a:t>
            </a:r>
            <a:endParaRPr sz="24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  <a:spcBef>
                <a:spcPts val="5"/>
              </a:spcBef>
            </a:pPr>
            <a:r>
              <a:rPr sz="2400" dirty="0">
                <a:latin typeface="Calibri"/>
                <a:cs typeface="Calibri"/>
              </a:rPr>
              <a:t>in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other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member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states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where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offences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span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different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jurisdictions</a:t>
            </a:r>
            <a:endParaRPr sz="24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1200"/>
              </a:spcBef>
              <a:buFont typeface="Wingdings"/>
              <a:buChar char=""/>
              <a:tabLst>
                <a:tab pos="354965" algn="l"/>
              </a:tabLst>
            </a:pPr>
            <a:r>
              <a:rPr sz="2400" dirty="0">
                <a:latin typeface="Calibri"/>
                <a:cs typeface="Calibri"/>
              </a:rPr>
              <a:t>Monitor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review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-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benchmarking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What</a:t>
            </a:r>
            <a:r>
              <a:rPr spc="-45" dirty="0"/>
              <a:t> </a:t>
            </a:r>
            <a:r>
              <a:rPr dirty="0"/>
              <a:t>we</a:t>
            </a:r>
            <a:r>
              <a:rPr spc="-30" dirty="0"/>
              <a:t> </a:t>
            </a:r>
            <a:r>
              <a:rPr dirty="0"/>
              <a:t>should</a:t>
            </a:r>
            <a:r>
              <a:rPr spc="-35" dirty="0"/>
              <a:t> </a:t>
            </a:r>
            <a:r>
              <a:rPr dirty="0"/>
              <a:t>do</a:t>
            </a:r>
            <a:r>
              <a:rPr spc="-40" dirty="0"/>
              <a:t> </a:t>
            </a:r>
            <a:r>
              <a:rPr dirty="0"/>
              <a:t>to</a:t>
            </a:r>
            <a:r>
              <a:rPr spc="-40" dirty="0"/>
              <a:t> </a:t>
            </a:r>
            <a:r>
              <a:rPr dirty="0"/>
              <a:t>get</a:t>
            </a:r>
            <a:r>
              <a:rPr spc="-25" dirty="0"/>
              <a:t> </a:t>
            </a:r>
            <a:r>
              <a:rPr spc="-10" dirty="0"/>
              <a:t>ready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0"/>
              </a:spcBef>
            </a:pPr>
            <a:r>
              <a:rPr spc="-10" dirty="0"/>
              <a:t>Discuss:</a:t>
            </a:r>
          </a:p>
          <a:p>
            <a:pPr marL="355600" marR="5080" indent="-343535">
              <a:lnSpc>
                <a:spcPct val="100000"/>
              </a:lnSpc>
              <a:spcBef>
                <a:spcPts val="600"/>
              </a:spcBef>
              <a:buFont typeface="Wingdings"/>
              <a:buChar char=""/>
              <a:tabLst>
                <a:tab pos="355600" algn="l"/>
              </a:tabLst>
            </a:pPr>
            <a:r>
              <a:rPr b="0" dirty="0">
                <a:latin typeface="Calibri"/>
                <a:cs typeface="Calibri"/>
              </a:rPr>
              <a:t>How</a:t>
            </a:r>
            <a:r>
              <a:rPr b="0" spc="-15" dirty="0">
                <a:latin typeface="Calibri"/>
                <a:cs typeface="Calibri"/>
              </a:rPr>
              <a:t> </a:t>
            </a:r>
            <a:r>
              <a:rPr b="0" dirty="0">
                <a:latin typeface="Calibri"/>
                <a:cs typeface="Calibri"/>
              </a:rPr>
              <a:t>will</a:t>
            </a:r>
            <a:r>
              <a:rPr b="0" spc="-30" dirty="0">
                <a:latin typeface="Calibri"/>
                <a:cs typeface="Calibri"/>
              </a:rPr>
              <a:t> </a:t>
            </a:r>
            <a:r>
              <a:rPr b="0" dirty="0">
                <a:latin typeface="Calibri"/>
                <a:cs typeface="Calibri"/>
              </a:rPr>
              <a:t>6MLD</a:t>
            </a:r>
            <a:r>
              <a:rPr b="0" spc="-20" dirty="0">
                <a:latin typeface="Calibri"/>
                <a:cs typeface="Calibri"/>
              </a:rPr>
              <a:t> </a:t>
            </a:r>
            <a:r>
              <a:rPr b="0" dirty="0">
                <a:latin typeface="Calibri"/>
                <a:cs typeface="Calibri"/>
              </a:rPr>
              <a:t>impact</a:t>
            </a:r>
            <a:r>
              <a:rPr b="0" spc="-35" dirty="0">
                <a:latin typeface="Calibri"/>
                <a:cs typeface="Calibri"/>
              </a:rPr>
              <a:t> </a:t>
            </a:r>
            <a:r>
              <a:rPr b="0" dirty="0">
                <a:latin typeface="Calibri"/>
                <a:cs typeface="Calibri"/>
              </a:rPr>
              <a:t>on</a:t>
            </a:r>
            <a:r>
              <a:rPr b="0" spc="-15" dirty="0">
                <a:latin typeface="Calibri"/>
                <a:cs typeface="Calibri"/>
              </a:rPr>
              <a:t> </a:t>
            </a:r>
            <a:r>
              <a:rPr b="0" dirty="0">
                <a:latin typeface="Calibri"/>
                <a:cs typeface="Calibri"/>
              </a:rPr>
              <a:t>our</a:t>
            </a:r>
            <a:r>
              <a:rPr b="0" spc="-10" dirty="0">
                <a:latin typeface="Calibri"/>
                <a:cs typeface="Calibri"/>
              </a:rPr>
              <a:t> business </a:t>
            </a:r>
            <a:r>
              <a:rPr b="0" dirty="0">
                <a:latin typeface="Calibri"/>
                <a:cs typeface="Calibri"/>
              </a:rPr>
              <a:t>unit,</a:t>
            </a:r>
            <a:r>
              <a:rPr b="0" spc="-45" dirty="0">
                <a:latin typeface="Calibri"/>
                <a:cs typeface="Calibri"/>
              </a:rPr>
              <a:t> </a:t>
            </a:r>
            <a:r>
              <a:rPr b="0" spc="-10" dirty="0">
                <a:latin typeface="Calibri"/>
                <a:cs typeface="Calibri"/>
              </a:rPr>
              <a:t>department,</a:t>
            </a:r>
            <a:r>
              <a:rPr b="0" spc="-55" dirty="0">
                <a:latin typeface="Calibri"/>
                <a:cs typeface="Calibri"/>
              </a:rPr>
              <a:t> </a:t>
            </a:r>
            <a:r>
              <a:rPr b="0" dirty="0">
                <a:latin typeface="Calibri"/>
                <a:cs typeface="Calibri"/>
              </a:rPr>
              <a:t>function</a:t>
            </a:r>
            <a:r>
              <a:rPr b="0" spc="-45" dirty="0">
                <a:latin typeface="Calibri"/>
                <a:cs typeface="Calibri"/>
              </a:rPr>
              <a:t> </a:t>
            </a:r>
            <a:r>
              <a:rPr b="0" dirty="0">
                <a:latin typeface="Calibri"/>
                <a:cs typeface="Calibri"/>
              </a:rPr>
              <a:t>and/or</a:t>
            </a:r>
            <a:r>
              <a:rPr b="0" spc="-55" dirty="0">
                <a:latin typeface="Calibri"/>
                <a:cs typeface="Calibri"/>
              </a:rPr>
              <a:t> </a:t>
            </a:r>
            <a:r>
              <a:rPr b="0" spc="-10" dirty="0">
                <a:latin typeface="Calibri"/>
                <a:cs typeface="Calibri"/>
              </a:rPr>
              <a:t>firm?</a:t>
            </a:r>
          </a:p>
          <a:p>
            <a:pPr marL="355600" indent="-342900">
              <a:lnSpc>
                <a:spcPct val="100000"/>
              </a:lnSpc>
              <a:spcBef>
                <a:spcPts val="600"/>
              </a:spcBef>
              <a:buFont typeface="Wingdings"/>
              <a:buChar char=""/>
              <a:tabLst>
                <a:tab pos="355600" algn="l"/>
              </a:tabLst>
            </a:pPr>
            <a:r>
              <a:rPr b="0" dirty="0">
                <a:latin typeface="Calibri"/>
                <a:cs typeface="Calibri"/>
              </a:rPr>
              <a:t>Key</a:t>
            </a:r>
            <a:r>
              <a:rPr b="0" spc="-105" dirty="0">
                <a:latin typeface="Calibri"/>
                <a:cs typeface="Calibri"/>
              </a:rPr>
              <a:t> </a:t>
            </a:r>
            <a:r>
              <a:rPr b="0" spc="-10" dirty="0">
                <a:latin typeface="Calibri"/>
                <a:cs typeface="Calibri"/>
              </a:rPr>
              <a:t>priorities</a:t>
            </a:r>
          </a:p>
          <a:p>
            <a:pPr>
              <a:lnSpc>
                <a:spcPct val="100000"/>
              </a:lnSpc>
              <a:spcBef>
                <a:spcPts val="1150"/>
              </a:spcBef>
            </a:pPr>
            <a:endParaRPr b="0" spc="-1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b="0" dirty="0">
                <a:latin typeface="Calibri"/>
                <a:cs typeface="Calibri"/>
              </a:rPr>
              <a:t>[Allow</a:t>
            </a:r>
            <a:r>
              <a:rPr b="0" spc="-30" dirty="0">
                <a:latin typeface="Calibri"/>
                <a:cs typeface="Calibri"/>
              </a:rPr>
              <a:t> </a:t>
            </a:r>
            <a:r>
              <a:rPr b="0" spc="-10" dirty="0">
                <a:latin typeface="Calibri"/>
                <a:cs typeface="Calibri"/>
              </a:rPr>
              <a:t>15mins]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375028" y="252221"/>
            <a:ext cx="908812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6</a:t>
            </a:r>
            <a:r>
              <a:rPr lang="en-US" dirty="0"/>
              <a:t>A</a:t>
            </a:r>
            <a:r>
              <a:rPr dirty="0"/>
              <a:t>MLD</a:t>
            </a:r>
            <a:r>
              <a:rPr spc="-50" dirty="0"/>
              <a:t> </a:t>
            </a:r>
            <a:r>
              <a:rPr dirty="0"/>
              <a:t>&amp;</a:t>
            </a:r>
            <a:r>
              <a:rPr spc="-45" dirty="0"/>
              <a:t> </a:t>
            </a:r>
            <a:r>
              <a:rPr spc="-25" dirty="0"/>
              <a:t>you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06424" y="1687067"/>
            <a:ext cx="3488436" cy="4184904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0" tIns="81280" rIns="0" bIns="0" rtlCol="0" anchor="ctr">
            <a:normAutofit fontScale="90000"/>
          </a:bodyPr>
          <a:lstStyle/>
          <a:p>
            <a:pPr marL="12700">
              <a:spcBef>
                <a:spcPts val="100"/>
              </a:spcBef>
            </a:pPr>
            <a:r>
              <a:rPr lang="en-US">
                <a:latin typeface="Century Gothic" panose="020B0502020202020204" pitchFamily="34" charset="0"/>
              </a:rPr>
              <a:t>Next</a:t>
            </a:r>
            <a:r>
              <a:rPr lang="en-US" spc="-35">
                <a:latin typeface="Century Gothic" panose="020B0502020202020204" pitchFamily="34" charset="0"/>
              </a:rPr>
              <a:t> </a:t>
            </a:r>
            <a:r>
              <a:rPr lang="en-US" spc="-10">
                <a:latin typeface="Century Gothic" panose="020B0502020202020204" pitchFamily="34" charset="0"/>
              </a:rPr>
              <a:t>steps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198DFD0-8F28-AED4-CBD3-AFA16B6DBB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6" name="object 3">
            <a:extLst>
              <a:ext uri="{FF2B5EF4-FFF2-40B4-BE49-F238E27FC236}">
                <a16:creationId xmlns:a16="http://schemas.microsoft.com/office/drawing/2014/main" id="{70F215FA-DA1F-FD80-5C84-D440069F4D2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32278755"/>
              </p:ext>
            </p:extLst>
          </p:nvPr>
        </p:nvGraphicFramePr>
        <p:xfrm>
          <a:off x="579474" y="1604247"/>
          <a:ext cx="11353446" cy="41892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About</a:t>
            </a:r>
            <a:r>
              <a:rPr spc="-25" dirty="0"/>
              <a:t> </a:t>
            </a:r>
            <a:r>
              <a:rPr lang="en-US" spc="-10" dirty="0"/>
              <a:t>GRC Gulf</a:t>
            </a:r>
            <a:endParaRPr spc="-10" dirty="0"/>
          </a:p>
        </p:txBody>
      </p:sp>
      <p:sp>
        <p:nvSpPr>
          <p:cNvPr id="5" name="object 3">
            <a:extLst>
              <a:ext uri="{FF2B5EF4-FFF2-40B4-BE49-F238E27FC236}">
                <a16:creationId xmlns:a16="http://schemas.microsoft.com/office/drawing/2014/main" id="{5E5F0FF7-BF35-28CC-65E6-31C1D6EC808B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275275" y="1467485"/>
            <a:ext cx="7192325" cy="4472378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241935" marR="5080" indent="-227965">
              <a:spcBef>
                <a:spcPts val="375"/>
              </a:spcBef>
              <a:buFont typeface="Wingdings"/>
              <a:buChar char=""/>
              <a:tabLst>
                <a:tab pos="243204" algn="l"/>
              </a:tabLst>
            </a:pPr>
            <a:r>
              <a:rPr sz="2000" dirty="0">
                <a:latin typeface="Century Gothic" panose="020B0502020202020204" pitchFamily="34" charset="0"/>
              </a:rPr>
              <a:t>GRC</a:t>
            </a:r>
            <a:r>
              <a:rPr sz="2000" spc="5" dirty="0">
                <a:latin typeface="Century Gothic" panose="020B0502020202020204" pitchFamily="34" charset="0"/>
              </a:rPr>
              <a:t> </a:t>
            </a:r>
            <a:r>
              <a:rPr sz="2000" dirty="0">
                <a:latin typeface="Century Gothic" panose="020B0502020202020204" pitchFamily="34" charset="0"/>
              </a:rPr>
              <a:t>Gulf</a:t>
            </a:r>
            <a:r>
              <a:rPr sz="2000" spc="5" dirty="0">
                <a:latin typeface="Century Gothic" panose="020B0502020202020204" pitchFamily="34" charset="0"/>
              </a:rPr>
              <a:t> </a:t>
            </a:r>
            <a:r>
              <a:rPr sz="2000" dirty="0">
                <a:latin typeface="Century Gothic" panose="020B0502020202020204" pitchFamily="34" charset="0"/>
              </a:rPr>
              <a:t>provides</a:t>
            </a:r>
            <a:r>
              <a:rPr sz="2000" spc="-20" dirty="0">
                <a:latin typeface="Century Gothic" panose="020B0502020202020204" pitchFamily="34" charset="0"/>
              </a:rPr>
              <a:t> </a:t>
            </a:r>
            <a:r>
              <a:rPr sz="2000" dirty="0">
                <a:latin typeface="Century Gothic" panose="020B0502020202020204" pitchFamily="34" charset="0"/>
              </a:rPr>
              <a:t>digital</a:t>
            </a:r>
            <a:r>
              <a:rPr sz="2000" spc="-10" dirty="0">
                <a:latin typeface="Century Gothic" panose="020B0502020202020204" pitchFamily="34" charset="0"/>
              </a:rPr>
              <a:t> </a:t>
            </a:r>
            <a:r>
              <a:rPr sz="2000" dirty="0">
                <a:latin typeface="Century Gothic" panose="020B0502020202020204" pitchFamily="34" charset="0"/>
              </a:rPr>
              <a:t>learning</a:t>
            </a:r>
            <a:r>
              <a:rPr sz="2000" spc="-20" dirty="0">
                <a:latin typeface="Century Gothic" panose="020B0502020202020204" pitchFamily="34" charset="0"/>
              </a:rPr>
              <a:t> </a:t>
            </a:r>
            <a:r>
              <a:rPr sz="2000" dirty="0">
                <a:latin typeface="Century Gothic" panose="020B0502020202020204" pitchFamily="34" charset="0"/>
              </a:rPr>
              <a:t>content,</a:t>
            </a:r>
            <a:r>
              <a:rPr sz="2000" spc="-20" dirty="0">
                <a:latin typeface="Century Gothic" panose="020B0502020202020204" pitchFamily="34" charset="0"/>
              </a:rPr>
              <a:t> </a:t>
            </a:r>
            <a:r>
              <a:rPr sz="2000" spc="-10" dirty="0">
                <a:latin typeface="Century Gothic" panose="020B0502020202020204" pitchFamily="34" charset="0"/>
              </a:rPr>
              <a:t>technology </a:t>
            </a:r>
            <a:r>
              <a:rPr sz="2000" dirty="0">
                <a:latin typeface="Century Gothic" panose="020B0502020202020204" pitchFamily="34" charset="0"/>
              </a:rPr>
              <a:t>and</a:t>
            </a:r>
            <a:r>
              <a:rPr sz="2000" spc="-45" dirty="0">
                <a:latin typeface="Century Gothic" panose="020B0502020202020204" pitchFamily="34" charset="0"/>
              </a:rPr>
              <a:t> </a:t>
            </a:r>
            <a:r>
              <a:rPr sz="2000" dirty="0">
                <a:latin typeface="Century Gothic" panose="020B0502020202020204" pitchFamily="34" charset="0"/>
              </a:rPr>
              <a:t>services</a:t>
            </a:r>
            <a:r>
              <a:rPr sz="2000" spc="-40" dirty="0">
                <a:latin typeface="Century Gothic" panose="020B0502020202020204" pitchFamily="34" charset="0"/>
              </a:rPr>
              <a:t> </a:t>
            </a:r>
            <a:r>
              <a:rPr sz="2000" dirty="0">
                <a:latin typeface="Century Gothic" panose="020B0502020202020204" pitchFamily="34" charset="0"/>
              </a:rPr>
              <a:t>to</a:t>
            </a:r>
            <a:r>
              <a:rPr sz="2000" spc="-40" dirty="0">
                <a:latin typeface="Century Gothic" panose="020B0502020202020204" pitchFamily="34" charset="0"/>
              </a:rPr>
              <a:t> </a:t>
            </a:r>
            <a:r>
              <a:rPr sz="2000" dirty="0">
                <a:latin typeface="Century Gothic" panose="020B0502020202020204" pitchFamily="34" charset="0"/>
              </a:rPr>
              <a:t>help</a:t>
            </a:r>
            <a:r>
              <a:rPr sz="2000" spc="-40" dirty="0">
                <a:latin typeface="Century Gothic" panose="020B0502020202020204" pitchFamily="34" charset="0"/>
              </a:rPr>
              <a:t> </a:t>
            </a:r>
            <a:r>
              <a:rPr sz="2000" dirty="0">
                <a:latin typeface="Century Gothic" panose="020B0502020202020204" pitchFamily="34" charset="0"/>
              </a:rPr>
              <a:t>you</a:t>
            </a:r>
            <a:r>
              <a:rPr sz="2000" spc="-65" dirty="0">
                <a:latin typeface="Century Gothic" panose="020B0502020202020204" pitchFamily="34" charset="0"/>
              </a:rPr>
              <a:t> </a:t>
            </a:r>
            <a:r>
              <a:rPr sz="2000" dirty="0">
                <a:latin typeface="Century Gothic" panose="020B0502020202020204" pitchFamily="34" charset="0"/>
              </a:rPr>
              <a:t>train</a:t>
            </a:r>
            <a:r>
              <a:rPr sz="2000" spc="-40" dirty="0">
                <a:latin typeface="Century Gothic" panose="020B0502020202020204" pitchFamily="34" charset="0"/>
              </a:rPr>
              <a:t> </a:t>
            </a:r>
            <a:r>
              <a:rPr sz="2000" dirty="0">
                <a:latin typeface="Century Gothic" panose="020B0502020202020204" pitchFamily="34" charset="0"/>
              </a:rPr>
              <a:t>your</a:t>
            </a:r>
            <a:r>
              <a:rPr sz="2000" spc="-60" dirty="0">
                <a:latin typeface="Century Gothic" panose="020B0502020202020204" pitchFamily="34" charset="0"/>
              </a:rPr>
              <a:t> </a:t>
            </a:r>
            <a:r>
              <a:rPr sz="2000" spc="-10" dirty="0">
                <a:latin typeface="Century Gothic" panose="020B0502020202020204" pitchFamily="34" charset="0"/>
              </a:rPr>
              <a:t>staff,</a:t>
            </a:r>
            <a:r>
              <a:rPr sz="2000" spc="-40" dirty="0">
                <a:latin typeface="Century Gothic" panose="020B0502020202020204" pitchFamily="34" charset="0"/>
              </a:rPr>
              <a:t> </a:t>
            </a:r>
            <a:r>
              <a:rPr sz="2000" dirty="0">
                <a:latin typeface="Century Gothic" panose="020B0502020202020204" pitchFamily="34" charset="0"/>
              </a:rPr>
              <a:t>automate</a:t>
            </a:r>
            <a:r>
              <a:rPr sz="2000" spc="-30" dirty="0">
                <a:latin typeface="Century Gothic" panose="020B0502020202020204" pitchFamily="34" charset="0"/>
              </a:rPr>
              <a:t> </a:t>
            </a:r>
            <a:r>
              <a:rPr sz="2000" spc="-20" dirty="0">
                <a:latin typeface="Century Gothic" panose="020B0502020202020204" pitchFamily="34" charset="0"/>
              </a:rPr>
              <a:t>your </a:t>
            </a:r>
            <a:r>
              <a:rPr sz="2000" dirty="0">
                <a:latin typeface="Century Gothic" panose="020B0502020202020204" pitchFamily="34" charset="0"/>
              </a:rPr>
              <a:t>compliance</a:t>
            </a:r>
            <a:r>
              <a:rPr sz="2000" spc="-45" dirty="0">
                <a:latin typeface="Century Gothic" panose="020B0502020202020204" pitchFamily="34" charset="0"/>
              </a:rPr>
              <a:t> </a:t>
            </a:r>
            <a:r>
              <a:rPr sz="2000" dirty="0">
                <a:latin typeface="Century Gothic" panose="020B0502020202020204" pitchFamily="34" charset="0"/>
              </a:rPr>
              <a:t>processes</a:t>
            </a:r>
            <a:r>
              <a:rPr sz="2000" spc="-20" dirty="0">
                <a:latin typeface="Century Gothic" panose="020B0502020202020204" pitchFamily="34" charset="0"/>
              </a:rPr>
              <a:t> </a:t>
            </a:r>
            <a:r>
              <a:rPr sz="2000" dirty="0">
                <a:latin typeface="Century Gothic" panose="020B0502020202020204" pitchFamily="34" charset="0"/>
              </a:rPr>
              <a:t>and</a:t>
            </a:r>
            <a:r>
              <a:rPr sz="2000" spc="-30" dirty="0">
                <a:latin typeface="Century Gothic" panose="020B0502020202020204" pitchFamily="34" charset="0"/>
              </a:rPr>
              <a:t> </a:t>
            </a:r>
            <a:r>
              <a:rPr sz="2000" dirty="0">
                <a:latin typeface="Century Gothic" panose="020B0502020202020204" pitchFamily="34" charset="0"/>
              </a:rPr>
              <a:t>generate</a:t>
            </a:r>
            <a:r>
              <a:rPr sz="2000" spc="-50" dirty="0">
                <a:latin typeface="Century Gothic" panose="020B0502020202020204" pitchFamily="34" charset="0"/>
              </a:rPr>
              <a:t> </a:t>
            </a:r>
            <a:r>
              <a:rPr sz="2000" spc="-10" dirty="0">
                <a:latin typeface="Century Gothic" panose="020B0502020202020204" pitchFamily="34" charset="0"/>
              </a:rPr>
              <a:t>management </a:t>
            </a:r>
            <a:r>
              <a:rPr sz="2000" dirty="0">
                <a:latin typeface="Century Gothic" panose="020B0502020202020204" pitchFamily="34" charset="0"/>
              </a:rPr>
              <a:t>reports</a:t>
            </a:r>
            <a:r>
              <a:rPr sz="2000" spc="-30" dirty="0">
                <a:latin typeface="Century Gothic" panose="020B0502020202020204" pitchFamily="34" charset="0"/>
              </a:rPr>
              <a:t> </a:t>
            </a:r>
            <a:r>
              <a:rPr sz="2000" dirty="0">
                <a:latin typeface="Century Gothic" panose="020B0502020202020204" pitchFamily="34" charset="0"/>
              </a:rPr>
              <a:t>to</a:t>
            </a:r>
            <a:r>
              <a:rPr sz="2000" spc="-30" dirty="0">
                <a:latin typeface="Century Gothic" panose="020B0502020202020204" pitchFamily="34" charset="0"/>
              </a:rPr>
              <a:t> </a:t>
            </a:r>
            <a:r>
              <a:rPr sz="2000" dirty="0">
                <a:latin typeface="Century Gothic" panose="020B0502020202020204" pitchFamily="34" charset="0"/>
              </a:rPr>
              <a:t>help</a:t>
            </a:r>
            <a:r>
              <a:rPr sz="2000" spc="-30" dirty="0">
                <a:latin typeface="Century Gothic" panose="020B0502020202020204" pitchFamily="34" charset="0"/>
              </a:rPr>
              <a:t> </a:t>
            </a:r>
            <a:r>
              <a:rPr sz="2000" dirty="0">
                <a:latin typeface="Century Gothic" panose="020B0502020202020204" pitchFamily="34" charset="0"/>
              </a:rPr>
              <a:t>you</a:t>
            </a:r>
            <a:r>
              <a:rPr sz="2000" spc="-50" dirty="0">
                <a:latin typeface="Century Gothic" panose="020B0502020202020204" pitchFamily="34" charset="0"/>
              </a:rPr>
              <a:t> </a:t>
            </a:r>
            <a:r>
              <a:rPr sz="2000" dirty="0">
                <a:latin typeface="Century Gothic" panose="020B0502020202020204" pitchFamily="34" charset="0"/>
              </a:rPr>
              <a:t>keep</a:t>
            </a:r>
            <a:r>
              <a:rPr sz="2000" spc="-35" dirty="0">
                <a:latin typeface="Century Gothic" panose="020B0502020202020204" pitchFamily="34" charset="0"/>
              </a:rPr>
              <a:t> </a:t>
            </a:r>
            <a:r>
              <a:rPr sz="2000" dirty="0">
                <a:latin typeface="Century Gothic" panose="020B0502020202020204" pitchFamily="34" charset="0"/>
              </a:rPr>
              <a:t>track</a:t>
            </a:r>
            <a:r>
              <a:rPr sz="2000" spc="-15" dirty="0">
                <a:latin typeface="Century Gothic" panose="020B0502020202020204" pitchFamily="34" charset="0"/>
              </a:rPr>
              <a:t> </a:t>
            </a:r>
            <a:r>
              <a:rPr sz="2000" dirty="0">
                <a:latin typeface="Century Gothic" panose="020B0502020202020204" pitchFamily="34" charset="0"/>
              </a:rPr>
              <a:t>of</a:t>
            </a:r>
            <a:r>
              <a:rPr sz="2000" spc="-40" dirty="0">
                <a:latin typeface="Century Gothic" panose="020B0502020202020204" pitchFamily="34" charset="0"/>
              </a:rPr>
              <a:t> </a:t>
            </a:r>
            <a:r>
              <a:rPr sz="2000" dirty="0">
                <a:latin typeface="Century Gothic" panose="020B0502020202020204" pitchFamily="34" charset="0"/>
              </a:rPr>
              <a:t>it</a:t>
            </a:r>
            <a:r>
              <a:rPr sz="2000" spc="-30" dirty="0">
                <a:latin typeface="Century Gothic" panose="020B0502020202020204" pitchFamily="34" charset="0"/>
              </a:rPr>
              <a:t> </a:t>
            </a:r>
            <a:r>
              <a:rPr sz="2000" spc="-20" dirty="0">
                <a:latin typeface="Century Gothic" panose="020B0502020202020204" pitchFamily="34" charset="0"/>
              </a:rPr>
              <a:t>all.</a:t>
            </a:r>
          </a:p>
          <a:p>
            <a:pPr>
              <a:spcBef>
                <a:spcPts val="685"/>
              </a:spcBef>
              <a:buFont typeface="Wingdings"/>
              <a:buChar char=""/>
            </a:pPr>
            <a:endParaRPr sz="2000" spc="-20" dirty="0">
              <a:latin typeface="Century Gothic" panose="020B0502020202020204" pitchFamily="34" charset="0"/>
            </a:endParaRPr>
          </a:p>
          <a:p>
            <a:pPr marL="241935" marR="527050" indent="-227965">
              <a:buFont typeface="Wingdings"/>
              <a:buChar char=""/>
              <a:tabLst>
                <a:tab pos="243204" algn="l"/>
              </a:tabLst>
            </a:pPr>
            <a:r>
              <a:rPr sz="2000" dirty="0">
                <a:latin typeface="Century Gothic" panose="020B0502020202020204" pitchFamily="34" charset="0"/>
              </a:rPr>
              <a:t>Our</a:t>
            </a:r>
            <a:r>
              <a:rPr sz="2000" spc="-15" dirty="0">
                <a:latin typeface="Century Gothic" panose="020B0502020202020204" pitchFamily="34" charset="0"/>
              </a:rPr>
              <a:t> </a:t>
            </a:r>
            <a:r>
              <a:rPr sz="2000" dirty="0">
                <a:latin typeface="Century Gothic" panose="020B0502020202020204" pitchFamily="34" charset="0"/>
              </a:rPr>
              <a:t>comprehensive</a:t>
            </a:r>
            <a:r>
              <a:rPr sz="2000" spc="-20" dirty="0">
                <a:latin typeface="Century Gothic" panose="020B0502020202020204" pitchFamily="34" charset="0"/>
              </a:rPr>
              <a:t> </a:t>
            </a:r>
            <a:r>
              <a:rPr sz="2000" dirty="0">
                <a:latin typeface="Century Gothic" panose="020B0502020202020204" pitchFamily="34" charset="0"/>
              </a:rPr>
              <a:t>Compliance Course</a:t>
            </a:r>
            <a:r>
              <a:rPr sz="2000" spc="-15" dirty="0">
                <a:latin typeface="Century Gothic" panose="020B0502020202020204" pitchFamily="34" charset="0"/>
              </a:rPr>
              <a:t> </a:t>
            </a:r>
            <a:r>
              <a:rPr sz="2000" spc="-10" dirty="0">
                <a:latin typeface="Century Gothic" panose="020B0502020202020204" pitchFamily="34" charset="0"/>
              </a:rPr>
              <a:t>library contains</a:t>
            </a:r>
            <a:r>
              <a:rPr sz="2000" spc="-30" dirty="0">
                <a:latin typeface="Century Gothic" panose="020B0502020202020204" pitchFamily="34" charset="0"/>
              </a:rPr>
              <a:t> </a:t>
            </a:r>
            <a:r>
              <a:rPr sz="2000" dirty="0">
                <a:latin typeface="Century Gothic" panose="020B0502020202020204" pitchFamily="34" charset="0"/>
              </a:rPr>
              <a:t>many</a:t>
            </a:r>
            <a:r>
              <a:rPr sz="2000" spc="-20" dirty="0">
                <a:latin typeface="Century Gothic" panose="020B0502020202020204" pitchFamily="34" charset="0"/>
              </a:rPr>
              <a:t> </a:t>
            </a:r>
            <a:r>
              <a:rPr sz="2000" dirty="0">
                <a:latin typeface="Century Gothic" panose="020B0502020202020204" pitchFamily="34" charset="0"/>
              </a:rPr>
              <a:t>modules</a:t>
            </a:r>
            <a:r>
              <a:rPr sz="2000" spc="-20" dirty="0">
                <a:latin typeface="Century Gothic" panose="020B0502020202020204" pitchFamily="34" charset="0"/>
              </a:rPr>
              <a:t> </a:t>
            </a:r>
            <a:r>
              <a:rPr sz="2000" dirty="0">
                <a:latin typeface="Century Gothic" panose="020B0502020202020204" pitchFamily="34" charset="0"/>
              </a:rPr>
              <a:t>from</a:t>
            </a:r>
            <a:r>
              <a:rPr sz="2000" spc="-20" dirty="0">
                <a:latin typeface="Century Gothic" panose="020B0502020202020204" pitchFamily="34" charset="0"/>
              </a:rPr>
              <a:t> </a:t>
            </a:r>
            <a:r>
              <a:rPr sz="2000" dirty="0">
                <a:latin typeface="Century Gothic" panose="020B0502020202020204" pitchFamily="34" charset="0"/>
              </a:rPr>
              <a:t>high-level</a:t>
            </a:r>
            <a:r>
              <a:rPr sz="2000" spc="-20" dirty="0">
                <a:latin typeface="Century Gothic" panose="020B0502020202020204" pitchFamily="34" charset="0"/>
              </a:rPr>
              <a:t> </a:t>
            </a:r>
            <a:r>
              <a:rPr sz="2000" spc="-10" dirty="0">
                <a:latin typeface="Century Gothic" panose="020B0502020202020204" pitchFamily="34" charset="0"/>
              </a:rPr>
              <a:t>standards, </a:t>
            </a:r>
            <a:r>
              <a:rPr sz="2000" dirty="0">
                <a:latin typeface="Century Gothic" panose="020B0502020202020204" pitchFamily="34" charset="0"/>
              </a:rPr>
              <a:t>industry</a:t>
            </a:r>
            <a:r>
              <a:rPr sz="2000" spc="-25" dirty="0">
                <a:latin typeface="Century Gothic" panose="020B0502020202020204" pitchFamily="34" charset="0"/>
              </a:rPr>
              <a:t> </a:t>
            </a:r>
            <a:r>
              <a:rPr sz="2000" dirty="0">
                <a:latin typeface="Century Gothic" panose="020B0502020202020204" pitchFamily="34" charset="0"/>
              </a:rPr>
              <a:t>conduct</a:t>
            </a:r>
            <a:r>
              <a:rPr sz="2000" spc="-55" dirty="0">
                <a:latin typeface="Century Gothic" panose="020B0502020202020204" pitchFamily="34" charset="0"/>
              </a:rPr>
              <a:t> </a:t>
            </a:r>
            <a:r>
              <a:rPr sz="2000" dirty="0">
                <a:latin typeface="Century Gothic" panose="020B0502020202020204" pitchFamily="34" charset="0"/>
              </a:rPr>
              <a:t>and</a:t>
            </a:r>
            <a:r>
              <a:rPr sz="2000" spc="-30" dirty="0">
                <a:latin typeface="Century Gothic" panose="020B0502020202020204" pitchFamily="34" charset="0"/>
              </a:rPr>
              <a:t> </a:t>
            </a:r>
            <a:r>
              <a:rPr sz="2000" dirty="0">
                <a:latin typeface="Century Gothic" panose="020B0502020202020204" pitchFamily="34" charset="0"/>
              </a:rPr>
              <a:t>thematic topics</a:t>
            </a:r>
            <a:r>
              <a:rPr sz="2000" spc="-20" dirty="0">
                <a:latin typeface="Century Gothic" panose="020B0502020202020204" pitchFamily="34" charset="0"/>
              </a:rPr>
              <a:t> </a:t>
            </a:r>
            <a:r>
              <a:rPr sz="2000" dirty="0">
                <a:latin typeface="Century Gothic" panose="020B0502020202020204" pitchFamily="34" charset="0"/>
              </a:rPr>
              <a:t>to</a:t>
            </a:r>
            <a:r>
              <a:rPr sz="2000" spc="-30" dirty="0">
                <a:latin typeface="Century Gothic" panose="020B0502020202020204" pitchFamily="34" charset="0"/>
              </a:rPr>
              <a:t> </a:t>
            </a:r>
            <a:r>
              <a:rPr sz="2000" spc="-10" dirty="0">
                <a:latin typeface="Century Gothic" panose="020B0502020202020204" pitchFamily="34" charset="0"/>
              </a:rPr>
              <a:t>AML/CTF, </a:t>
            </a:r>
            <a:r>
              <a:rPr sz="2000" dirty="0">
                <a:latin typeface="Century Gothic" panose="020B0502020202020204" pitchFamily="34" charset="0"/>
              </a:rPr>
              <a:t>Anti-Bribery</a:t>
            </a:r>
            <a:r>
              <a:rPr sz="2000" spc="-15" dirty="0">
                <a:latin typeface="Century Gothic" panose="020B0502020202020204" pitchFamily="34" charset="0"/>
              </a:rPr>
              <a:t> </a:t>
            </a:r>
            <a:r>
              <a:rPr sz="2000" dirty="0">
                <a:latin typeface="Century Gothic" panose="020B0502020202020204" pitchFamily="34" charset="0"/>
              </a:rPr>
              <a:t>and</a:t>
            </a:r>
            <a:r>
              <a:rPr sz="2000" spc="-15" dirty="0">
                <a:latin typeface="Century Gothic" panose="020B0502020202020204" pitchFamily="34" charset="0"/>
              </a:rPr>
              <a:t> </a:t>
            </a:r>
            <a:r>
              <a:rPr sz="2000" dirty="0">
                <a:latin typeface="Century Gothic" panose="020B0502020202020204" pitchFamily="34" charset="0"/>
              </a:rPr>
              <a:t>Risk</a:t>
            </a:r>
            <a:r>
              <a:rPr sz="2000" spc="-15" dirty="0">
                <a:latin typeface="Century Gothic" panose="020B0502020202020204" pitchFamily="34" charset="0"/>
              </a:rPr>
              <a:t> </a:t>
            </a:r>
            <a:r>
              <a:rPr sz="2000" spc="-10" dirty="0">
                <a:latin typeface="Century Gothic" panose="020B0502020202020204" pitchFamily="34" charset="0"/>
              </a:rPr>
              <a:t>Management</a:t>
            </a:r>
            <a:endParaRPr lang="en-US" sz="2000" spc="-10" dirty="0">
              <a:latin typeface="Century Gothic" panose="020B0502020202020204" pitchFamily="34" charset="0"/>
            </a:endParaRPr>
          </a:p>
          <a:p>
            <a:pPr marL="241935" marR="527050" indent="-227965">
              <a:buFont typeface="Wingdings"/>
              <a:buChar char=""/>
              <a:tabLst>
                <a:tab pos="243204" algn="l"/>
              </a:tabLst>
            </a:pPr>
            <a:endParaRPr sz="2000" spc="-10" dirty="0">
              <a:latin typeface="Century Gothic" panose="020B0502020202020204" pitchFamily="34" charset="0"/>
            </a:endParaRPr>
          </a:p>
          <a:p>
            <a:pPr marR="3364229" algn="l">
              <a:spcBef>
                <a:spcPts val="50"/>
              </a:spcBef>
              <a:tabLst>
                <a:tab pos="7620000" algn="ctr"/>
              </a:tabLst>
            </a:pPr>
            <a:r>
              <a:rPr sz="2000" dirty="0">
                <a:latin typeface="Century Gothic" panose="020B0502020202020204" pitchFamily="34" charset="0"/>
              </a:rPr>
              <a:t>Learn</a:t>
            </a:r>
            <a:r>
              <a:rPr sz="2000" spc="-15" dirty="0">
                <a:latin typeface="Century Gothic" panose="020B0502020202020204" pitchFamily="34" charset="0"/>
              </a:rPr>
              <a:t> </a:t>
            </a:r>
            <a:r>
              <a:rPr sz="2000" dirty="0">
                <a:latin typeface="Century Gothic" panose="020B0502020202020204" pitchFamily="34" charset="0"/>
              </a:rPr>
              <a:t>more </a:t>
            </a:r>
            <a:r>
              <a:rPr sz="2000" spc="-25" dirty="0">
                <a:latin typeface="Century Gothic" panose="020B0502020202020204" pitchFamily="34" charset="0"/>
              </a:rPr>
              <a:t>at</a:t>
            </a:r>
            <a:r>
              <a:rPr lang="en-US" sz="2000" spc="-25" dirty="0">
                <a:latin typeface="Century Gothic" panose="020B0502020202020204" pitchFamily="34" charset="0"/>
              </a:rPr>
              <a:t>: </a:t>
            </a:r>
            <a:r>
              <a:rPr lang="en-US" sz="2000" spc="-25" dirty="0">
                <a:latin typeface="Century Gothic" panose="020B0502020202020204" pitchFamily="34" charset="0"/>
                <a:hlinkClick r:id="rId2"/>
              </a:rPr>
              <a:t>https://grcgulf.com</a:t>
            </a:r>
            <a:r>
              <a:rPr lang="en-US" sz="2000" spc="-25" dirty="0">
                <a:latin typeface="Century Gothic" panose="020B0502020202020204" pitchFamily="34" charset="0"/>
              </a:rPr>
              <a:t> </a:t>
            </a:r>
          </a:p>
          <a:p>
            <a:pPr marR="3364229" algn="l">
              <a:spcBef>
                <a:spcPts val="50"/>
              </a:spcBef>
              <a:tabLst>
                <a:tab pos="7620000" algn="ctr"/>
              </a:tabLst>
            </a:pPr>
            <a:endParaRPr sz="2000" spc="-10" dirty="0">
              <a:latin typeface="Century Gothic" panose="020B0502020202020204" pitchFamily="34" charset="0"/>
              <a:hlinkClick r:id="rId3"/>
            </a:endParaRPr>
          </a:p>
          <a:p>
            <a:pPr marL="12700"/>
            <a:r>
              <a:rPr sz="2000" b="1" dirty="0">
                <a:latin typeface="Century Gothic" panose="020B0502020202020204" pitchFamily="34" charset="0"/>
              </a:rPr>
              <a:t>Copyright</a:t>
            </a:r>
            <a:r>
              <a:rPr sz="2000" b="1" spc="-15" dirty="0">
                <a:latin typeface="Century Gothic" panose="020B0502020202020204" pitchFamily="34" charset="0"/>
              </a:rPr>
              <a:t> </a:t>
            </a:r>
            <a:r>
              <a:rPr sz="2000" b="1" dirty="0">
                <a:latin typeface="Century Gothic" panose="020B0502020202020204" pitchFamily="34" charset="0"/>
              </a:rPr>
              <a:t>©</a:t>
            </a:r>
            <a:r>
              <a:rPr sz="2000" b="1" spc="-25" dirty="0">
                <a:latin typeface="Century Gothic" panose="020B0502020202020204" pitchFamily="34" charset="0"/>
              </a:rPr>
              <a:t> </a:t>
            </a:r>
            <a:r>
              <a:rPr sz="2000" b="1" dirty="0">
                <a:latin typeface="Century Gothic" panose="020B0502020202020204" pitchFamily="34" charset="0"/>
              </a:rPr>
              <a:t>2024</a:t>
            </a:r>
            <a:r>
              <a:rPr sz="2000" b="1" spc="-40" dirty="0">
                <a:latin typeface="Century Gothic" panose="020B0502020202020204" pitchFamily="34" charset="0"/>
              </a:rPr>
              <a:t> </a:t>
            </a:r>
            <a:r>
              <a:rPr lang="en-US" sz="2000" b="1" dirty="0">
                <a:latin typeface="Century Gothic" panose="020B0502020202020204" pitchFamily="34" charset="0"/>
              </a:rPr>
              <a:t>GRC Gulf</a:t>
            </a:r>
            <a:r>
              <a:rPr sz="2000" b="1" dirty="0">
                <a:latin typeface="Century Gothic" panose="020B0502020202020204" pitchFamily="34" charset="0"/>
              </a:rPr>
              <a:t>.</a:t>
            </a:r>
            <a:r>
              <a:rPr sz="2000" b="1" spc="-20" dirty="0">
                <a:latin typeface="Century Gothic" panose="020B0502020202020204" pitchFamily="34" charset="0"/>
              </a:rPr>
              <a:t> </a:t>
            </a:r>
            <a:r>
              <a:rPr sz="2000" b="1" dirty="0">
                <a:latin typeface="Century Gothic" panose="020B0502020202020204" pitchFamily="34" charset="0"/>
              </a:rPr>
              <a:t>All</a:t>
            </a:r>
            <a:r>
              <a:rPr sz="2000" b="1" spc="-25" dirty="0">
                <a:latin typeface="Century Gothic" panose="020B0502020202020204" pitchFamily="34" charset="0"/>
              </a:rPr>
              <a:t> </a:t>
            </a:r>
            <a:r>
              <a:rPr sz="2000" b="1" dirty="0">
                <a:latin typeface="Century Gothic" panose="020B0502020202020204" pitchFamily="34" charset="0"/>
              </a:rPr>
              <a:t>Rights</a:t>
            </a:r>
            <a:r>
              <a:rPr sz="2000" b="1" spc="-25" dirty="0">
                <a:latin typeface="Century Gothic" panose="020B0502020202020204" pitchFamily="34" charset="0"/>
              </a:rPr>
              <a:t> </a:t>
            </a:r>
            <a:r>
              <a:rPr sz="2000" b="1" spc="-10" dirty="0">
                <a:latin typeface="Century Gothic" panose="020B0502020202020204" pitchFamily="34" charset="0"/>
              </a:rPr>
              <a:t>Reserved.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A9E9EA0-B90A-DA43-2454-101DB7EAE2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1828800"/>
            <a:ext cx="3733798" cy="10668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16778" y="2003043"/>
            <a:ext cx="5403850" cy="377571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0"/>
              </a:spcBef>
            </a:pPr>
            <a:r>
              <a:rPr sz="2400" dirty="0">
                <a:latin typeface="Calibri"/>
                <a:cs typeface="Calibri"/>
              </a:rPr>
              <a:t>The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Sixth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Anti-</a:t>
            </a:r>
            <a:r>
              <a:rPr sz="2400" dirty="0">
                <a:latin typeface="Calibri"/>
                <a:cs typeface="Calibri"/>
              </a:rPr>
              <a:t>Money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Laundering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Directive:</a:t>
            </a:r>
            <a:endParaRPr sz="2400">
              <a:latin typeface="Calibri"/>
              <a:cs typeface="Calibri"/>
            </a:endParaRPr>
          </a:p>
          <a:p>
            <a:pPr marL="469900" marR="278130" indent="-457200">
              <a:lnSpc>
                <a:spcPct val="100000"/>
              </a:lnSpc>
              <a:spcBef>
                <a:spcPts val="605"/>
              </a:spcBef>
              <a:buAutoNum type="arabicPeriod"/>
              <a:tabLst>
                <a:tab pos="469900" algn="l"/>
              </a:tabLst>
            </a:pPr>
            <a:r>
              <a:rPr sz="2400" dirty="0">
                <a:latin typeface="Calibri"/>
                <a:cs typeface="Calibri"/>
              </a:rPr>
              <a:t>Dual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criminality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for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specified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offences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greater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co-</a:t>
            </a:r>
            <a:r>
              <a:rPr sz="2400" spc="-10" dirty="0">
                <a:latin typeface="Calibri"/>
                <a:cs typeface="Calibri"/>
              </a:rPr>
              <a:t>operation</a:t>
            </a:r>
            <a:endParaRPr sz="2400">
              <a:latin typeface="Calibri"/>
              <a:cs typeface="Calibri"/>
            </a:endParaRPr>
          </a:p>
          <a:p>
            <a:pPr marL="469900" marR="725805" indent="-457200">
              <a:lnSpc>
                <a:spcPct val="100000"/>
              </a:lnSpc>
              <a:spcBef>
                <a:spcPts val="600"/>
              </a:spcBef>
              <a:buAutoNum type="arabicPeriod"/>
              <a:tabLst>
                <a:tab pos="469900" algn="l"/>
              </a:tabLst>
            </a:pPr>
            <a:r>
              <a:rPr sz="2400" dirty="0">
                <a:latin typeface="Calibri"/>
                <a:cs typeface="Calibri"/>
              </a:rPr>
              <a:t>Harmonisation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clarification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of </a:t>
            </a:r>
            <a:r>
              <a:rPr sz="2400" spc="-10" dirty="0">
                <a:latin typeface="Calibri"/>
                <a:cs typeface="Calibri"/>
              </a:rPr>
              <a:t>predicate</a:t>
            </a:r>
            <a:r>
              <a:rPr sz="2400" spc="-11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offences</a:t>
            </a:r>
            <a:endParaRPr sz="2400">
              <a:latin typeface="Calibri"/>
              <a:cs typeface="Calibri"/>
            </a:endParaRPr>
          </a:p>
          <a:p>
            <a:pPr marL="469265" indent="-456565">
              <a:lnSpc>
                <a:spcPct val="100000"/>
              </a:lnSpc>
              <a:spcBef>
                <a:spcPts val="600"/>
              </a:spcBef>
              <a:buAutoNum type="arabicPeriod"/>
              <a:tabLst>
                <a:tab pos="469265" algn="l"/>
              </a:tabLst>
            </a:pPr>
            <a:r>
              <a:rPr sz="2400" spc="-10" dirty="0">
                <a:latin typeface="Calibri"/>
                <a:cs typeface="Calibri"/>
              </a:rPr>
              <a:t>Extension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of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criminality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to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legal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persons</a:t>
            </a:r>
            <a:endParaRPr sz="2400">
              <a:latin typeface="Calibri"/>
              <a:cs typeface="Calibri"/>
            </a:endParaRPr>
          </a:p>
          <a:p>
            <a:pPr marL="469265" indent="-456565">
              <a:lnSpc>
                <a:spcPct val="100000"/>
              </a:lnSpc>
              <a:spcBef>
                <a:spcPts val="600"/>
              </a:spcBef>
              <a:buAutoNum type="arabicPeriod"/>
              <a:tabLst>
                <a:tab pos="469265" algn="l"/>
              </a:tabLst>
            </a:pPr>
            <a:r>
              <a:rPr sz="2400" dirty="0">
                <a:latin typeface="Calibri"/>
                <a:cs typeface="Calibri"/>
              </a:rPr>
              <a:t>A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tougher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punishment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regime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overall</a:t>
            </a:r>
            <a:endParaRPr sz="2400">
              <a:latin typeface="Calibri"/>
              <a:cs typeface="Calibri"/>
            </a:endParaRPr>
          </a:p>
          <a:p>
            <a:pPr marL="469900" marR="133350" indent="-457200">
              <a:lnSpc>
                <a:spcPct val="100000"/>
              </a:lnSpc>
              <a:spcBef>
                <a:spcPts val="600"/>
              </a:spcBef>
              <a:buAutoNum type="arabicPeriod"/>
              <a:tabLst>
                <a:tab pos="469900" algn="l"/>
              </a:tabLst>
            </a:pPr>
            <a:r>
              <a:rPr sz="2400" dirty="0">
                <a:latin typeface="Calibri"/>
                <a:cs typeface="Calibri"/>
              </a:rPr>
              <a:t>Additional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offences,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such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as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aiding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and </a:t>
            </a:r>
            <a:r>
              <a:rPr sz="2400" spc="-10" dirty="0">
                <a:latin typeface="Calibri"/>
                <a:cs typeface="Calibri"/>
              </a:rPr>
              <a:t>abetting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31163" y="1729740"/>
            <a:ext cx="3581400" cy="4297679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What</a:t>
            </a:r>
            <a:r>
              <a:rPr spc="-70" dirty="0"/>
              <a:t> </a:t>
            </a:r>
            <a:r>
              <a:rPr dirty="0"/>
              <a:t>is</a:t>
            </a:r>
            <a:r>
              <a:rPr spc="-50" dirty="0"/>
              <a:t> </a:t>
            </a:r>
            <a:r>
              <a:rPr spc="-10" dirty="0"/>
              <a:t>6MLD?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874901" y="4305427"/>
            <a:ext cx="1336040" cy="7600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3370"/>
              </a:lnSpc>
              <a:spcBef>
                <a:spcPts val="100"/>
              </a:spcBef>
            </a:pPr>
            <a:r>
              <a:rPr sz="3200" b="1" spc="-25" dirty="0">
                <a:latin typeface="Calibri"/>
                <a:cs typeface="Calibri"/>
              </a:rPr>
              <a:t>1.</a:t>
            </a:r>
            <a:endParaRPr sz="3200">
              <a:latin typeface="Calibri"/>
              <a:cs typeface="Calibri"/>
            </a:endParaRPr>
          </a:p>
          <a:p>
            <a:pPr algn="ctr">
              <a:lnSpc>
                <a:spcPts val="2410"/>
              </a:lnSpc>
            </a:pPr>
            <a:r>
              <a:rPr sz="2400" spc="-10" dirty="0">
                <a:latin typeface="Calibri"/>
                <a:cs typeface="Calibri"/>
              </a:rPr>
              <a:t>Placement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465320" y="3197351"/>
            <a:ext cx="646430" cy="466725"/>
          </a:xfrm>
          <a:custGeom>
            <a:avLst/>
            <a:gdLst/>
            <a:ahLst/>
            <a:cxnLst/>
            <a:rect l="l" t="t" r="r" b="b"/>
            <a:pathLst>
              <a:path w="646429" h="466725">
                <a:moveTo>
                  <a:pt x="14604" y="101600"/>
                </a:moveTo>
                <a:lnTo>
                  <a:pt x="0" y="101600"/>
                </a:lnTo>
                <a:lnTo>
                  <a:pt x="0" y="364744"/>
                </a:lnTo>
                <a:lnTo>
                  <a:pt x="14604" y="364744"/>
                </a:lnTo>
                <a:lnTo>
                  <a:pt x="14604" y="101600"/>
                </a:lnTo>
                <a:close/>
              </a:path>
              <a:path w="646429" h="466725">
                <a:moveTo>
                  <a:pt x="58292" y="101600"/>
                </a:moveTo>
                <a:lnTo>
                  <a:pt x="29082" y="101600"/>
                </a:lnTo>
                <a:lnTo>
                  <a:pt x="29082" y="364744"/>
                </a:lnTo>
                <a:lnTo>
                  <a:pt x="58292" y="364744"/>
                </a:lnTo>
                <a:lnTo>
                  <a:pt x="58292" y="101600"/>
                </a:lnTo>
                <a:close/>
              </a:path>
              <a:path w="646429" h="466725">
                <a:moveTo>
                  <a:pt x="413003" y="0"/>
                </a:moveTo>
                <a:lnTo>
                  <a:pt x="413003" y="101600"/>
                </a:lnTo>
                <a:lnTo>
                  <a:pt x="72897" y="101600"/>
                </a:lnTo>
                <a:lnTo>
                  <a:pt x="72897" y="364744"/>
                </a:lnTo>
                <a:lnTo>
                  <a:pt x="413003" y="364744"/>
                </a:lnTo>
                <a:lnTo>
                  <a:pt x="413003" y="466344"/>
                </a:lnTo>
                <a:lnTo>
                  <a:pt x="646176" y="233172"/>
                </a:lnTo>
                <a:lnTo>
                  <a:pt x="413003" y="0"/>
                </a:lnTo>
                <a:close/>
              </a:path>
            </a:pathLst>
          </a:custGeom>
          <a:solidFill>
            <a:srgbClr val="088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221435" y="1891664"/>
            <a:ext cx="6897370" cy="1667510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15"/>
              </a:spcBef>
            </a:pPr>
            <a:r>
              <a:rPr sz="2400" dirty="0">
                <a:latin typeface="Calibri"/>
                <a:cs typeface="Calibri"/>
              </a:rPr>
              <a:t>…the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process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by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which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criminals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attempt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to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conceal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the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15"/>
              </a:spcBef>
            </a:pPr>
            <a:r>
              <a:rPr sz="2400" spc="-25" dirty="0">
                <a:latin typeface="Calibri"/>
                <a:cs typeface="Calibri"/>
              </a:rPr>
              <a:t>identity,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source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or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destination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of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illicit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funds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925"/>
              </a:spcBef>
            </a:pPr>
            <a:endParaRPr sz="2400">
              <a:latin typeface="Calibri"/>
              <a:cs typeface="Calibri"/>
            </a:endParaRPr>
          </a:p>
          <a:p>
            <a:pPr marL="755650">
              <a:lnSpc>
                <a:spcPct val="100000"/>
              </a:lnSpc>
              <a:spcBef>
                <a:spcPts val="5"/>
              </a:spcBef>
              <a:tabLst>
                <a:tab pos="4728845" algn="l"/>
              </a:tabLst>
            </a:pPr>
            <a:r>
              <a:rPr sz="2400" dirty="0">
                <a:latin typeface="Calibri"/>
                <a:cs typeface="Calibri"/>
              </a:rPr>
              <a:t>Dirty</a:t>
            </a:r>
            <a:r>
              <a:rPr sz="2400" spc="-10" dirty="0">
                <a:latin typeface="Calibri"/>
                <a:cs typeface="Calibri"/>
              </a:rPr>
              <a:t> Money</a:t>
            </a:r>
            <a:r>
              <a:rPr sz="2400" dirty="0">
                <a:latin typeface="Calibri"/>
                <a:cs typeface="Calibri"/>
              </a:rPr>
              <a:t>	Clean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Money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758944" y="4305427"/>
            <a:ext cx="1062355" cy="7600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3370"/>
              </a:lnSpc>
              <a:spcBef>
                <a:spcPts val="100"/>
              </a:spcBef>
            </a:pPr>
            <a:r>
              <a:rPr sz="3200" b="1" spc="-25" dirty="0">
                <a:latin typeface="Calibri"/>
                <a:cs typeface="Calibri"/>
              </a:rPr>
              <a:t>2.</a:t>
            </a:r>
            <a:endParaRPr sz="3200">
              <a:latin typeface="Calibri"/>
              <a:cs typeface="Calibri"/>
            </a:endParaRPr>
          </a:p>
          <a:p>
            <a:pPr algn="ctr">
              <a:lnSpc>
                <a:spcPts val="2410"/>
              </a:lnSpc>
            </a:pPr>
            <a:r>
              <a:rPr sz="2400" spc="-10" dirty="0">
                <a:latin typeface="Calibri"/>
                <a:cs typeface="Calibri"/>
              </a:rPr>
              <a:t>Layering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340854" y="4305427"/>
            <a:ext cx="1390015" cy="7600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" algn="ctr">
              <a:lnSpc>
                <a:spcPts val="3370"/>
              </a:lnSpc>
              <a:spcBef>
                <a:spcPts val="100"/>
              </a:spcBef>
            </a:pPr>
            <a:r>
              <a:rPr sz="3200" b="1" spc="-25" dirty="0">
                <a:latin typeface="Calibri"/>
                <a:cs typeface="Calibri"/>
              </a:rPr>
              <a:t>3.</a:t>
            </a:r>
            <a:endParaRPr sz="3200">
              <a:latin typeface="Calibri"/>
              <a:cs typeface="Calibri"/>
            </a:endParaRPr>
          </a:p>
          <a:p>
            <a:pPr algn="ctr">
              <a:lnSpc>
                <a:spcPts val="2410"/>
              </a:lnSpc>
            </a:pPr>
            <a:r>
              <a:rPr sz="2400" spc="-10" dirty="0">
                <a:latin typeface="Calibri"/>
                <a:cs typeface="Calibri"/>
              </a:rPr>
              <a:t>Integration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What</a:t>
            </a:r>
            <a:r>
              <a:rPr spc="-85" dirty="0"/>
              <a:t> </a:t>
            </a:r>
            <a:r>
              <a:rPr dirty="0"/>
              <a:t>is</a:t>
            </a:r>
            <a:r>
              <a:rPr spc="-75" dirty="0"/>
              <a:t> </a:t>
            </a:r>
            <a:r>
              <a:rPr dirty="0"/>
              <a:t>money</a:t>
            </a:r>
            <a:r>
              <a:rPr spc="-75" dirty="0"/>
              <a:t> </a:t>
            </a:r>
            <a:r>
              <a:rPr spc="-10" dirty="0"/>
              <a:t>laundering?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880361" y="2125218"/>
            <a:ext cx="3861435" cy="3422015"/>
          </a:xfrm>
          <a:prstGeom prst="rect">
            <a:avLst/>
          </a:prstGeom>
        </p:spPr>
        <p:txBody>
          <a:bodyPr vert="horz" wrap="square" lIns="0" tIns="51435" rIns="0" bIns="0" rtlCol="0">
            <a:spAutoFit/>
          </a:bodyPr>
          <a:lstStyle/>
          <a:p>
            <a:pPr marL="34925" marR="27940" indent="-2540" algn="ctr">
              <a:lnSpc>
                <a:spcPct val="87500"/>
              </a:lnSpc>
              <a:spcBef>
                <a:spcPts val="405"/>
              </a:spcBef>
            </a:pP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Converting</a:t>
            </a:r>
            <a:r>
              <a:rPr sz="20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or</a:t>
            </a:r>
            <a:r>
              <a:rPr sz="20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transferring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property,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knowing</a:t>
            </a:r>
            <a:r>
              <a:rPr sz="20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it’s</a:t>
            </a:r>
            <a:r>
              <a:rPr sz="20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derived</a:t>
            </a:r>
            <a:r>
              <a:rPr sz="20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from</a:t>
            </a:r>
            <a:r>
              <a:rPr sz="20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criminal 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activity,</a:t>
            </a:r>
            <a:r>
              <a:rPr sz="20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20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conceal</a:t>
            </a:r>
            <a:r>
              <a:rPr sz="20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20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illicit</a:t>
            </a:r>
            <a:r>
              <a:rPr sz="20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origin</a:t>
            </a:r>
            <a:r>
              <a:rPr sz="20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25" dirty="0">
                <a:solidFill>
                  <a:srgbClr val="FFFFFF"/>
                </a:solidFill>
                <a:latin typeface="Calibri"/>
                <a:cs typeface="Calibri"/>
              </a:rPr>
              <a:t>or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assist</a:t>
            </a:r>
            <a:r>
              <a:rPr sz="20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those</a:t>
            </a:r>
            <a:r>
              <a:rPr sz="20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involved</a:t>
            </a:r>
            <a:r>
              <a:rPr sz="20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sz="2000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criminal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activity</a:t>
            </a:r>
            <a:r>
              <a:rPr sz="20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20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evade</a:t>
            </a:r>
            <a:r>
              <a:rPr sz="20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20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25" dirty="0">
                <a:solidFill>
                  <a:srgbClr val="FFFFFF"/>
                </a:solidFill>
                <a:latin typeface="Calibri"/>
                <a:cs typeface="Calibri"/>
              </a:rPr>
              <a:t>law</a:t>
            </a:r>
            <a:endParaRPr sz="20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0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0"/>
              </a:spcBef>
            </a:pPr>
            <a:endParaRPr sz="2000" dirty="0">
              <a:latin typeface="Calibri"/>
              <a:cs typeface="Calibri"/>
            </a:endParaRPr>
          </a:p>
          <a:p>
            <a:pPr marL="12065" marR="5080" indent="-4445" algn="ctr">
              <a:lnSpc>
                <a:spcPct val="87500"/>
              </a:lnSpc>
            </a:pP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Acquiring,</a:t>
            </a:r>
            <a:r>
              <a:rPr sz="20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possessing</a:t>
            </a:r>
            <a:r>
              <a:rPr sz="20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or</a:t>
            </a:r>
            <a:r>
              <a:rPr sz="20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using property,</a:t>
            </a:r>
            <a:r>
              <a:rPr sz="20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knowing</a:t>
            </a:r>
            <a:r>
              <a:rPr sz="20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at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20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time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25" dirty="0">
                <a:solidFill>
                  <a:srgbClr val="FFFFFF"/>
                </a:solidFill>
                <a:latin typeface="Calibri"/>
                <a:cs typeface="Calibri"/>
              </a:rPr>
              <a:t>of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receipt</a:t>
            </a:r>
            <a:r>
              <a:rPr sz="20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that</a:t>
            </a:r>
            <a:r>
              <a:rPr sz="20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it</a:t>
            </a:r>
            <a:r>
              <a:rPr sz="20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was</a:t>
            </a:r>
            <a:r>
              <a:rPr sz="20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derived</a:t>
            </a:r>
            <a:r>
              <a:rPr sz="20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from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criminal</a:t>
            </a:r>
            <a:r>
              <a:rPr sz="20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activity</a:t>
            </a:r>
            <a:r>
              <a:rPr sz="20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or</a:t>
            </a:r>
            <a:r>
              <a:rPr sz="20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from</a:t>
            </a:r>
            <a:r>
              <a:rPr sz="20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participating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sz="20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criminal</a:t>
            </a:r>
            <a:r>
              <a:rPr sz="20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activity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216396" y="3979164"/>
            <a:ext cx="4386580" cy="1807845"/>
          </a:xfrm>
          <a:custGeom>
            <a:avLst/>
            <a:gdLst/>
            <a:ahLst/>
            <a:cxnLst/>
            <a:rect l="l" t="t" r="r" b="b"/>
            <a:pathLst>
              <a:path w="4386580" h="1807845">
                <a:moveTo>
                  <a:pt x="4386072" y="0"/>
                </a:moveTo>
                <a:lnTo>
                  <a:pt x="301244" y="0"/>
                </a:lnTo>
                <a:lnTo>
                  <a:pt x="252381" y="3942"/>
                </a:lnTo>
                <a:lnTo>
                  <a:pt x="206028" y="15357"/>
                </a:lnTo>
                <a:lnTo>
                  <a:pt x="162806" y="33624"/>
                </a:lnTo>
                <a:lnTo>
                  <a:pt x="123334" y="58123"/>
                </a:lnTo>
                <a:lnTo>
                  <a:pt x="88233" y="88233"/>
                </a:lnTo>
                <a:lnTo>
                  <a:pt x="58123" y="123334"/>
                </a:lnTo>
                <a:lnTo>
                  <a:pt x="33624" y="162806"/>
                </a:lnTo>
                <a:lnTo>
                  <a:pt x="15357" y="206028"/>
                </a:lnTo>
                <a:lnTo>
                  <a:pt x="3942" y="252381"/>
                </a:lnTo>
                <a:lnTo>
                  <a:pt x="0" y="301244"/>
                </a:lnTo>
                <a:lnTo>
                  <a:pt x="0" y="1807464"/>
                </a:lnTo>
                <a:lnTo>
                  <a:pt x="4084828" y="1807464"/>
                </a:lnTo>
                <a:lnTo>
                  <a:pt x="4133690" y="1803521"/>
                </a:lnTo>
                <a:lnTo>
                  <a:pt x="4180043" y="1792106"/>
                </a:lnTo>
                <a:lnTo>
                  <a:pt x="4223265" y="1773839"/>
                </a:lnTo>
                <a:lnTo>
                  <a:pt x="4262737" y="1749340"/>
                </a:lnTo>
                <a:lnTo>
                  <a:pt x="4297838" y="1719230"/>
                </a:lnTo>
                <a:lnTo>
                  <a:pt x="4327948" y="1684129"/>
                </a:lnTo>
                <a:lnTo>
                  <a:pt x="4352447" y="1644657"/>
                </a:lnTo>
                <a:lnTo>
                  <a:pt x="4370714" y="1601435"/>
                </a:lnTo>
                <a:lnTo>
                  <a:pt x="4382129" y="1555082"/>
                </a:lnTo>
                <a:lnTo>
                  <a:pt x="4386072" y="1506220"/>
                </a:lnTo>
                <a:lnTo>
                  <a:pt x="4386072" y="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477380" y="2125218"/>
            <a:ext cx="3865879" cy="3422015"/>
          </a:xfrm>
          <a:prstGeom prst="rect">
            <a:avLst/>
          </a:prstGeom>
        </p:spPr>
        <p:txBody>
          <a:bodyPr vert="horz" wrap="square" lIns="0" tIns="51435" rIns="0" bIns="0" rtlCol="0">
            <a:spAutoFit/>
          </a:bodyPr>
          <a:lstStyle/>
          <a:p>
            <a:pPr marL="12700" marR="5080" indent="1905" algn="ctr">
              <a:lnSpc>
                <a:spcPct val="87500"/>
              </a:lnSpc>
              <a:spcBef>
                <a:spcPts val="405"/>
              </a:spcBef>
            </a:pP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Concealing</a:t>
            </a:r>
            <a:r>
              <a:rPr sz="20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or</a:t>
            </a:r>
            <a:r>
              <a:rPr sz="20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disguising</a:t>
            </a:r>
            <a:r>
              <a:rPr sz="20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20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true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nature,</a:t>
            </a:r>
            <a:r>
              <a:rPr sz="20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source,</a:t>
            </a:r>
            <a:r>
              <a:rPr sz="2000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location,</a:t>
            </a:r>
            <a:r>
              <a:rPr sz="20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disposition,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movement,</a:t>
            </a:r>
            <a:r>
              <a:rPr sz="20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rights,</a:t>
            </a:r>
            <a:r>
              <a:rPr sz="2000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with</a:t>
            </a:r>
            <a:r>
              <a:rPr sz="2000" spc="-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respect</a:t>
            </a:r>
            <a:r>
              <a:rPr sz="20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to,</a:t>
            </a:r>
            <a:r>
              <a:rPr sz="2000" spc="-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25" dirty="0">
                <a:solidFill>
                  <a:srgbClr val="FFFFFF"/>
                </a:solidFill>
                <a:latin typeface="Calibri"/>
                <a:cs typeface="Calibri"/>
              </a:rPr>
              <a:t>or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ownership,</a:t>
            </a:r>
            <a:r>
              <a:rPr sz="20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20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property</a:t>
            </a:r>
            <a:r>
              <a:rPr sz="20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knowing</a:t>
            </a:r>
            <a:r>
              <a:rPr sz="20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it’s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derived</a:t>
            </a:r>
            <a:r>
              <a:rPr sz="20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from</a:t>
            </a:r>
            <a:r>
              <a:rPr sz="20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criminal</a:t>
            </a:r>
            <a:r>
              <a:rPr sz="20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activity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0"/>
              </a:spcBef>
            </a:pPr>
            <a:endParaRPr sz="2000">
              <a:latin typeface="Calibri"/>
              <a:cs typeface="Calibri"/>
            </a:endParaRPr>
          </a:p>
          <a:p>
            <a:pPr marL="26034" marR="17780" indent="3175" algn="ctr">
              <a:lnSpc>
                <a:spcPct val="87500"/>
              </a:lnSpc>
            </a:pP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Participating</a:t>
            </a:r>
            <a:r>
              <a:rPr sz="20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in,</a:t>
            </a:r>
            <a:r>
              <a:rPr sz="2000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association</a:t>
            </a:r>
            <a:r>
              <a:rPr sz="20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25" dirty="0">
                <a:solidFill>
                  <a:srgbClr val="FFFFFF"/>
                </a:solidFill>
                <a:latin typeface="Calibri"/>
                <a:cs typeface="Calibri"/>
              </a:rPr>
              <a:t>to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commit,</a:t>
            </a:r>
            <a:r>
              <a:rPr sz="20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attempting</a:t>
            </a:r>
            <a:r>
              <a:rPr sz="20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20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commit</a:t>
            </a:r>
            <a:r>
              <a:rPr sz="20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25" dirty="0">
                <a:solidFill>
                  <a:srgbClr val="FFFFFF"/>
                </a:solidFill>
                <a:latin typeface="Calibri"/>
                <a:cs typeface="Calibri"/>
              </a:rPr>
              <a:t>and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aiding,</a:t>
            </a:r>
            <a:r>
              <a:rPr sz="20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abetting,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 facilitating</a:t>
            </a:r>
            <a:r>
              <a:rPr sz="20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25" dirty="0">
                <a:solidFill>
                  <a:srgbClr val="FFFFFF"/>
                </a:solidFill>
                <a:latin typeface="Calibri"/>
                <a:cs typeface="Calibri"/>
              </a:rPr>
              <a:t>and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counselling</a:t>
            </a:r>
            <a:r>
              <a:rPr sz="20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20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commission</a:t>
            </a:r>
            <a:r>
              <a:rPr sz="20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20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any</a:t>
            </a:r>
            <a:r>
              <a:rPr sz="20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25" dirty="0">
                <a:solidFill>
                  <a:srgbClr val="FFFFFF"/>
                </a:solidFill>
                <a:latin typeface="Calibri"/>
                <a:cs typeface="Calibri"/>
              </a:rPr>
              <a:t>of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20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above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375028" y="252221"/>
            <a:ext cx="908812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chemeClr val="bg1"/>
                </a:solidFill>
                <a:latin typeface="+mj-lt"/>
              </a:rPr>
              <a:t>Four</a:t>
            </a:r>
            <a:r>
              <a:rPr spc="-114" dirty="0">
                <a:solidFill>
                  <a:schemeClr val="bg1"/>
                </a:solidFill>
                <a:latin typeface="+mj-lt"/>
              </a:rPr>
              <a:t> </a:t>
            </a:r>
            <a:r>
              <a:rPr dirty="0">
                <a:solidFill>
                  <a:schemeClr val="bg1"/>
                </a:solidFill>
                <a:latin typeface="+mj-lt"/>
              </a:rPr>
              <a:t>categories</a:t>
            </a:r>
            <a:r>
              <a:rPr spc="-105" dirty="0">
                <a:solidFill>
                  <a:schemeClr val="bg1"/>
                </a:solidFill>
                <a:latin typeface="+mj-lt"/>
              </a:rPr>
              <a:t> </a:t>
            </a:r>
            <a:r>
              <a:rPr dirty="0">
                <a:solidFill>
                  <a:schemeClr val="bg1"/>
                </a:solidFill>
                <a:latin typeface="+mj-lt"/>
              </a:rPr>
              <a:t>of</a:t>
            </a:r>
            <a:r>
              <a:rPr spc="-105" dirty="0">
                <a:solidFill>
                  <a:schemeClr val="bg1"/>
                </a:solidFill>
                <a:latin typeface="+mj-lt"/>
              </a:rPr>
              <a:t> </a:t>
            </a:r>
            <a:r>
              <a:rPr dirty="0">
                <a:solidFill>
                  <a:schemeClr val="bg1"/>
                </a:solidFill>
                <a:latin typeface="+mj-lt"/>
              </a:rPr>
              <a:t>money</a:t>
            </a:r>
            <a:r>
              <a:rPr spc="-95" dirty="0">
                <a:solidFill>
                  <a:schemeClr val="bg1"/>
                </a:solidFill>
                <a:latin typeface="+mj-lt"/>
              </a:rPr>
              <a:t> </a:t>
            </a:r>
            <a:r>
              <a:rPr spc="-10" dirty="0">
                <a:solidFill>
                  <a:schemeClr val="bg1"/>
                </a:solidFill>
                <a:latin typeface="+mj-lt"/>
              </a:rPr>
              <a:t>laundering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186934" y="1659483"/>
            <a:ext cx="6192520" cy="2007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104139" indent="-342900">
              <a:lnSpc>
                <a:spcPct val="150000"/>
              </a:lnSpc>
              <a:spcBef>
                <a:spcPts val="100"/>
              </a:spcBef>
              <a:buFont typeface="Arial"/>
              <a:buChar char="•"/>
              <a:tabLst>
                <a:tab pos="355600" algn="l"/>
              </a:tabLst>
            </a:pPr>
            <a:r>
              <a:rPr sz="2000" dirty="0">
                <a:solidFill>
                  <a:srgbClr val="333538"/>
                </a:solidFill>
                <a:latin typeface="Calibri"/>
                <a:cs typeface="Calibri"/>
              </a:rPr>
              <a:t>Where</a:t>
            </a:r>
            <a:r>
              <a:rPr sz="2000" spc="-55" dirty="0">
                <a:solidFill>
                  <a:srgbClr val="333538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333538"/>
                </a:solidFill>
                <a:latin typeface="Calibri"/>
                <a:cs typeface="Calibri"/>
              </a:rPr>
              <a:t>money</a:t>
            </a:r>
            <a:r>
              <a:rPr sz="2000" spc="-55" dirty="0">
                <a:solidFill>
                  <a:srgbClr val="333538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333538"/>
                </a:solidFill>
                <a:latin typeface="Calibri"/>
                <a:cs typeface="Calibri"/>
              </a:rPr>
              <a:t>is</a:t>
            </a:r>
            <a:r>
              <a:rPr sz="2000" spc="-35" dirty="0">
                <a:solidFill>
                  <a:srgbClr val="333538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333538"/>
                </a:solidFill>
                <a:latin typeface="Calibri"/>
                <a:cs typeface="Calibri"/>
              </a:rPr>
              <a:t>raised</a:t>
            </a:r>
            <a:r>
              <a:rPr sz="2000" spc="-40" dirty="0">
                <a:solidFill>
                  <a:srgbClr val="333538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333538"/>
                </a:solidFill>
                <a:latin typeface="Calibri"/>
                <a:cs typeface="Calibri"/>
              </a:rPr>
              <a:t>for</a:t>
            </a:r>
            <a:r>
              <a:rPr sz="2000" spc="-55" dirty="0">
                <a:solidFill>
                  <a:srgbClr val="333538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333538"/>
                </a:solidFill>
                <a:latin typeface="Calibri"/>
                <a:cs typeface="Calibri"/>
              </a:rPr>
              <a:t>an</a:t>
            </a:r>
            <a:r>
              <a:rPr sz="2000" spc="-40" dirty="0">
                <a:solidFill>
                  <a:srgbClr val="333538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333538"/>
                </a:solidFill>
                <a:latin typeface="Calibri"/>
                <a:cs typeface="Calibri"/>
              </a:rPr>
              <a:t>offence</a:t>
            </a:r>
            <a:r>
              <a:rPr sz="2000" spc="-45" dirty="0">
                <a:solidFill>
                  <a:srgbClr val="333538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333538"/>
                </a:solidFill>
                <a:latin typeface="Calibri"/>
                <a:cs typeface="Calibri"/>
              </a:rPr>
              <a:t>that</a:t>
            </a:r>
            <a:r>
              <a:rPr sz="2000" spc="-40" dirty="0">
                <a:solidFill>
                  <a:srgbClr val="333538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333538"/>
                </a:solidFill>
                <a:latin typeface="Calibri"/>
                <a:cs typeface="Calibri"/>
              </a:rPr>
              <a:t>has</a:t>
            </a:r>
            <a:r>
              <a:rPr sz="2000" spc="-40" dirty="0">
                <a:solidFill>
                  <a:srgbClr val="333538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333538"/>
                </a:solidFill>
                <a:latin typeface="Calibri"/>
                <a:cs typeface="Calibri"/>
              </a:rPr>
              <a:t>yet</a:t>
            </a:r>
            <a:r>
              <a:rPr sz="2000" spc="-50" dirty="0">
                <a:solidFill>
                  <a:srgbClr val="333538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333538"/>
                </a:solidFill>
                <a:latin typeface="Calibri"/>
                <a:cs typeface="Calibri"/>
              </a:rPr>
              <a:t>to</a:t>
            </a:r>
            <a:r>
              <a:rPr sz="2000" spc="-50" dirty="0">
                <a:solidFill>
                  <a:srgbClr val="333538"/>
                </a:solidFill>
                <a:latin typeface="Calibri"/>
                <a:cs typeface="Calibri"/>
              </a:rPr>
              <a:t> </a:t>
            </a:r>
            <a:r>
              <a:rPr sz="2000" spc="-25" dirty="0">
                <a:solidFill>
                  <a:srgbClr val="333538"/>
                </a:solidFill>
                <a:latin typeface="Calibri"/>
                <a:cs typeface="Calibri"/>
              </a:rPr>
              <a:t>be </a:t>
            </a:r>
            <a:r>
              <a:rPr sz="2000" spc="-10" dirty="0">
                <a:solidFill>
                  <a:srgbClr val="333538"/>
                </a:solidFill>
                <a:latin typeface="Calibri"/>
                <a:cs typeface="Calibri"/>
              </a:rPr>
              <a:t>committed</a:t>
            </a:r>
            <a:endParaRPr sz="20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1800"/>
              </a:spcBef>
              <a:buFont typeface="Arial"/>
              <a:buChar char="•"/>
              <a:tabLst>
                <a:tab pos="354965" algn="l"/>
              </a:tabLst>
            </a:pPr>
            <a:r>
              <a:rPr sz="2000" dirty="0">
                <a:solidFill>
                  <a:srgbClr val="333538"/>
                </a:solidFill>
                <a:latin typeface="Calibri"/>
                <a:cs typeface="Calibri"/>
              </a:rPr>
              <a:t>Difficult</a:t>
            </a:r>
            <a:r>
              <a:rPr sz="2000" spc="-55" dirty="0">
                <a:solidFill>
                  <a:srgbClr val="333538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333538"/>
                </a:solidFill>
                <a:latin typeface="Calibri"/>
                <a:cs typeface="Calibri"/>
              </a:rPr>
              <a:t>to</a:t>
            </a:r>
            <a:r>
              <a:rPr sz="2000" spc="-50" dirty="0">
                <a:solidFill>
                  <a:srgbClr val="333538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333538"/>
                </a:solidFill>
                <a:latin typeface="Calibri"/>
                <a:cs typeface="Calibri"/>
              </a:rPr>
              <a:t>identify</a:t>
            </a:r>
            <a:endParaRPr sz="20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1800"/>
              </a:spcBef>
              <a:buFont typeface="Arial"/>
              <a:buChar char="•"/>
              <a:tabLst>
                <a:tab pos="354965" algn="l"/>
              </a:tabLst>
            </a:pPr>
            <a:r>
              <a:rPr sz="2000" dirty="0">
                <a:solidFill>
                  <a:srgbClr val="333538"/>
                </a:solidFill>
                <a:latin typeface="Calibri"/>
                <a:cs typeface="Calibri"/>
              </a:rPr>
              <a:t>Funded</a:t>
            </a:r>
            <a:r>
              <a:rPr sz="2000" spc="-65" dirty="0">
                <a:solidFill>
                  <a:srgbClr val="333538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333538"/>
                </a:solidFill>
                <a:latin typeface="Calibri"/>
                <a:cs typeface="Calibri"/>
              </a:rPr>
              <a:t>from</a:t>
            </a:r>
            <a:r>
              <a:rPr sz="2000" spc="-45" dirty="0">
                <a:solidFill>
                  <a:srgbClr val="333538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333538"/>
                </a:solidFill>
                <a:latin typeface="Calibri"/>
                <a:cs typeface="Calibri"/>
              </a:rPr>
              <a:t>legitimate</a:t>
            </a:r>
            <a:r>
              <a:rPr sz="2000" spc="-15" dirty="0">
                <a:solidFill>
                  <a:srgbClr val="333538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333538"/>
                </a:solidFill>
                <a:latin typeface="Calibri"/>
                <a:cs typeface="Calibri"/>
              </a:rPr>
              <a:t>or</a:t>
            </a:r>
            <a:r>
              <a:rPr sz="2000" spc="-60" dirty="0">
                <a:solidFill>
                  <a:srgbClr val="333538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333538"/>
                </a:solidFill>
                <a:latin typeface="Calibri"/>
                <a:cs typeface="Calibri"/>
              </a:rPr>
              <a:t>apparently</a:t>
            </a:r>
            <a:r>
              <a:rPr sz="2000" spc="-55" dirty="0">
                <a:solidFill>
                  <a:srgbClr val="333538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333538"/>
                </a:solidFill>
                <a:latin typeface="Calibri"/>
                <a:cs typeface="Calibri"/>
              </a:rPr>
              <a:t>legitimate sources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77240" y="1578863"/>
            <a:ext cx="3419855" cy="4104132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5234940" y="4043171"/>
            <a:ext cx="2954020" cy="623570"/>
          </a:xfrm>
          <a:custGeom>
            <a:avLst/>
            <a:gdLst/>
            <a:ahLst/>
            <a:cxnLst/>
            <a:rect l="l" t="t" r="r" b="b"/>
            <a:pathLst>
              <a:path w="2954020" h="623570">
                <a:moveTo>
                  <a:pt x="2953512" y="0"/>
                </a:moveTo>
                <a:lnTo>
                  <a:pt x="103886" y="0"/>
                </a:lnTo>
                <a:lnTo>
                  <a:pt x="63436" y="8159"/>
                </a:lnTo>
                <a:lnTo>
                  <a:pt x="30416" y="30416"/>
                </a:lnTo>
                <a:lnTo>
                  <a:pt x="8159" y="63436"/>
                </a:lnTo>
                <a:lnTo>
                  <a:pt x="0" y="103885"/>
                </a:lnTo>
                <a:lnTo>
                  <a:pt x="0" y="623315"/>
                </a:lnTo>
                <a:lnTo>
                  <a:pt x="2849626" y="623315"/>
                </a:lnTo>
                <a:lnTo>
                  <a:pt x="2890075" y="615156"/>
                </a:lnTo>
                <a:lnTo>
                  <a:pt x="2923095" y="592899"/>
                </a:lnTo>
                <a:lnTo>
                  <a:pt x="2945352" y="559879"/>
                </a:lnTo>
                <a:lnTo>
                  <a:pt x="2953512" y="519429"/>
                </a:lnTo>
                <a:lnTo>
                  <a:pt x="2953512" y="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691885" y="4155185"/>
            <a:ext cx="204152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Wealthy</a:t>
            </a:r>
            <a:r>
              <a:rPr sz="20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individuals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353043" y="4043171"/>
            <a:ext cx="2954020" cy="623570"/>
          </a:xfrm>
          <a:custGeom>
            <a:avLst/>
            <a:gdLst/>
            <a:ahLst/>
            <a:cxnLst/>
            <a:rect l="l" t="t" r="r" b="b"/>
            <a:pathLst>
              <a:path w="2954020" h="623570">
                <a:moveTo>
                  <a:pt x="2953511" y="0"/>
                </a:moveTo>
                <a:lnTo>
                  <a:pt x="103885" y="0"/>
                </a:lnTo>
                <a:lnTo>
                  <a:pt x="63436" y="8159"/>
                </a:lnTo>
                <a:lnTo>
                  <a:pt x="30416" y="30416"/>
                </a:lnTo>
                <a:lnTo>
                  <a:pt x="8159" y="63436"/>
                </a:lnTo>
                <a:lnTo>
                  <a:pt x="0" y="103885"/>
                </a:lnTo>
                <a:lnTo>
                  <a:pt x="0" y="623315"/>
                </a:lnTo>
                <a:lnTo>
                  <a:pt x="2849626" y="623315"/>
                </a:lnTo>
                <a:lnTo>
                  <a:pt x="2890075" y="615156"/>
                </a:lnTo>
                <a:lnTo>
                  <a:pt x="2923095" y="592899"/>
                </a:lnTo>
                <a:lnTo>
                  <a:pt x="2945352" y="559879"/>
                </a:lnTo>
                <a:lnTo>
                  <a:pt x="2953511" y="519429"/>
                </a:lnTo>
                <a:lnTo>
                  <a:pt x="2953511" y="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8590915" y="4155185"/>
            <a:ext cx="247904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Commercial</a:t>
            </a:r>
            <a:r>
              <a:rPr sz="2000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enterprises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234940" y="4814315"/>
            <a:ext cx="2954020" cy="623570"/>
          </a:xfrm>
          <a:custGeom>
            <a:avLst/>
            <a:gdLst/>
            <a:ahLst/>
            <a:cxnLst/>
            <a:rect l="l" t="t" r="r" b="b"/>
            <a:pathLst>
              <a:path w="2954020" h="623570">
                <a:moveTo>
                  <a:pt x="2953512" y="0"/>
                </a:moveTo>
                <a:lnTo>
                  <a:pt x="103886" y="0"/>
                </a:lnTo>
                <a:lnTo>
                  <a:pt x="63436" y="8159"/>
                </a:lnTo>
                <a:lnTo>
                  <a:pt x="30416" y="30416"/>
                </a:lnTo>
                <a:lnTo>
                  <a:pt x="8159" y="63436"/>
                </a:lnTo>
                <a:lnTo>
                  <a:pt x="0" y="103885"/>
                </a:lnTo>
                <a:lnTo>
                  <a:pt x="0" y="623315"/>
                </a:lnTo>
                <a:lnTo>
                  <a:pt x="2849626" y="623315"/>
                </a:lnTo>
                <a:lnTo>
                  <a:pt x="2890075" y="615156"/>
                </a:lnTo>
                <a:lnTo>
                  <a:pt x="2923095" y="592899"/>
                </a:lnTo>
                <a:lnTo>
                  <a:pt x="2945352" y="559879"/>
                </a:lnTo>
                <a:lnTo>
                  <a:pt x="2953512" y="519429"/>
                </a:lnTo>
                <a:lnTo>
                  <a:pt x="2953512" y="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5556250" y="4800727"/>
            <a:ext cx="2312670" cy="534035"/>
          </a:xfrm>
          <a:prstGeom prst="rect">
            <a:avLst/>
          </a:prstGeom>
        </p:spPr>
        <p:txBody>
          <a:bodyPr vert="horz" wrap="square" lIns="0" tIns="114935" rIns="0" bIns="0" rtlCol="0">
            <a:spAutoFit/>
          </a:bodyPr>
          <a:lstStyle/>
          <a:p>
            <a:pPr marL="466725" marR="5080" indent="-454659">
              <a:lnSpc>
                <a:spcPct val="66500"/>
              </a:lnSpc>
              <a:spcBef>
                <a:spcPts val="905"/>
              </a:spcBef>
            </a:pP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Charities</a:t>
            </a:r>
            <a:r>
              <a:rPr sz="20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20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religious organisations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8353043" y="4814315"/>
            <a:ext cx="2954020" cy="623570"/>
          </a:xfrm>
          <a:custGeom>
            <a:avLst/>
            <a:gdLst/>
            <a:ahLst/>
            <a:cxnLst/>
            <a:rect l="l" t="t" r="r" b="b"/>
            <a:pathLst>
              <a:path w="2954020" h="623570">
                <a:moveTo>
                  <a:pt x="2953511" y="0"/>
                </a:moveTo>
                <a:lnTo>
                  <a:pt x="103885" y="0"/>
                </a:lnTo>
                <a:lnTo>
                  <a:pt x="63436" y="8159"/>
                </a:lnTo>
                <a:lnTo>
                  <a:pt x="30416" y="30416"/>
                </a:lnTo>
                <a:lnTo>
                  <a:pt x="8159" y="63436"/>
                </a:lnTo>
                <a:lnTo>
                  <a:pt x="0" y="103885"/>
                </a:lnTo>
                <a:lnTo>
                  <a:pt x="0" y="623315"/>
                </a:lnTo>
                <a:lnTo>
                  <a:pt x="2849626" y="623315"/>
                </a:lnTo>
                <a:lnTo>
                  <a:pt x="2890075" y="615156"/>
                </a:lnTo>
                <a:lnTo>
                  <a:pt x="2923095" y="592899"/>
                </a:lnTo>
                <a:lnTo>
                  <a:pt x="2945352" y="559879"/>
                </a:lnTo>
                <a:lnTo>
                  <a:pt x="2953511" y="519429"/>
                </a:lnTo>
                <a:lnTo>
                  <a:pt x="2953511" y="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9065132" y="4925390"/>
            <a:ext cx="153035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State</a:t>
            </a:r>
            <a:r>
              <a:rPr sz="2000" spc="-1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sponsors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What</a:t>
            </a:r>
            <a:r>
              <a:rPr spc="-65" dirty="0"/>
              <a:t> </a:t>
            </a:r>
            <a:r>
              <a:rPr dirty="0"/>
              <a:t>is</a:t>
            </a:r>
            <a:r>
              <a:rPr spc="-50" dirty="0"/>
              <a:t> </a:t>
            </a:r>
            <a:r>
              <a:rPr dirty="0"/>
              <a:t>terrorist</a:t>
            </a:r>
            <a:r>
              <a:rPr spc="-60" dirty="0"/>
              <a:t> </a:t>
            </a:r>
            <a:r>
              <a:rPr spc="-10" dirty="0"/>
              <a:t>financing?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666994" y="2619502"/>
            <a:ext cx="536384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alibri"/>
                <a:cs typeface="Calibri"/>
              </a:rPr>
              <a:t>“I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only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deal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with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other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financial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institutions </a:t>
            </a:r>
            <a:r>
              <a:rPr sz="2400" dirty="0">
                <a:latin typeface="Calibri"/>
                <a:cs typeface="Calibri"/>
              </a:rPr>
              <a:t>so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there’s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no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risk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of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money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laundering"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666994" y="3679977"/>
            <a:ext cx="1325245" cy="11290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9299"/>
              </a:lnSpc>
              <a:spcBef>
                <a:spcPts val="100"/>
              </a:spcBef>
            </a:pPr>
            <a:r>
              <a:rPr sz="2800" spc="-10" dirty="0">
                <a:latin typeface="Calibri"/>
                <a:cs typeface="Calibri"/>
              </a:rPr>
              <a:t>Correct </a:t>
            </a:r>
            <a:r>
              <a:rPr sz="2800" spc="-20" dirty="0">
                <a:latin typeface="Calibri"/>
                <a:cs typeface="Calibri"/>
              </a:rPr>
              <a:t>Incorrect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2000" y="1569719"/>
            <a:ext cx="3584448" cy="4302252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375028" y="252221"/>
            <a:ext cx="9902572" cy="642227"/>
          </a:xfrm>
          <a:prstGeom prst="rect">
            <a:avLst/>
          </a:prstGeom>
        </p:spPr>
        <p:txBody>
          <a:bodyPr vert="horz" wrap="square" lIns="0" tIns="87376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pc="-50" dirty="0"/>
              <a:t>Think about it</a:t>
            </a:r>
            <a:r>
              <a:rPr dirty="0"/>
              <a:t>:</a:t>
            </a:r>
            <a:r>
              <a:rPr spc="-85" dirty="0"/>
              <a:t> </a:t>
            </a:r>
            <a:r>
              <a:rPr dirty="0"/>
              <a:t>Is</a:t>
            </a:r>
            <a:r>
              <a:rPr spc="-70" dirty="0"/>
              <a:t> </a:t>
            </a:r>
            <a:r>
              <a:rPr dirty="0"/>
              <a:t>it</a:t>
            </a:r>
            <a:r>
              <a:rPr spc="-75" dirty="0"/>
              <a:t> </a:t>
            </a:r>
            <a:r>
              <a:rPr dirty="0"/>
              <a:t>money</a:t>
            </a:r>
            <a:r>
              <a:rPr spc="-65" dirty="0"/>
              <a:t> </a:t>
            </a:r>
            <a:r>
              <a:rPr spc="-10" dirty="0"/>
              <a:t>laundering?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7383526" y="4330953"/>
            <a:ext cx="34544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0" dirty="0">
                <a:solidFill>
                  <a:srgbClr val="5A6009"/>
                </a:solidFill>
                <a:latin typeface="Wingdings"/>
                <a:cs typeface="Wingdings"/>
              </a:rPr>
              <a:t></a:t>
            </a:r>
            <a:endParaRPr sz="3200">
              <a:latin typeface="Wingdings"/>
              <a:cs typeface="Wingding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666994" y="2619502"/>
            <a:ext cx="463550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333538"/>
                </a:solidFill>
                <a:latin typeface="Calibri"/>
                <a:cs typeface="Calibri"/>
              </a:rPr>
              <a:t>“I</a:t>
            </a:r>
            <a:r>
              <a:rPr sz="2400" spc="-50" dirty="0">
                <a:solidFill>
                  <a:srgbClr val="333538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333538"/>
                </a:solidFill>
                <a:latin typeface="Calibri"/>
                <a:cs typeface="Calibri"/>
              </a:rPr>
              <a:t>deal</a:t>
            </a:r>
            <a:r>
              <a:rPr sz="2400" spc="-35" dirty="0">
                <a:solidFill>
                  <a:srgbClr val="333538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333538"/>
                </a:solidFill>
                <a:latin typeface="Calibri"/>
                <a:cs typeface="Calibri"/>
              </a:rPr>
              <a:t>mainly</a:t>
            </a:r>
            <a:r>
              <a:rPr sz="2400" spc="-60" dirty="0">
                <a:solidFill>
                  <a:srgbClr val="333538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333538"/>
                </a:solidFill>
                <a:latin typeface="Calibri"/>
                <a:cs typeface="Calibri"/>
              </a:rPr>
              <a:t>with</a:t>
            </a:r>
            <a:r>
              <a:rPr sz="2400" spc="-40" dirty="0">
                <a:solidFill>
                  <a:srgbClr val="333538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333538"/>
                </a:solidFill>
                <a:latin typeface="Calibri"/>
                <a:cs typeface="Calibri"/>
              </a:rPr>
              <a:t>business</a:t>
            </a:r>
            <a:r>
              <a:rPr sz="2400" spc="-35" dirty="0">
                <a:solidFill>
                  <a:srgbClr val="333538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333538"/>
                </a:solidFill>
                <a:latin typeface="Calibri"/>
                <a:cs typeface="Calibri"/>
              </a:rPr>
              <a:t>accounts </a:t>
            </a:r>
            <a:r>
              <a:rPr sz="2400" dirty="0">
                <a:solidFill>
                  <a:srgbClr val="333538"/>
                </a:solidFill>
                <a:latin typeface="Calibri"/>
                <a:cs typeface="Calibri"/>
              </a:rPr>
              <a:t>so</a:t>
            </a:r>
            <a:r>
              <a:rPr sz="2400" spc="-75" dirty="0">
                <a:solidFill>
                  <a:srgbClr val="333538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333538"/>
                </a:solidFill>
                <a:latin typeface="Calibri"/>
                <a:cs typeface="Calibri"/>
              </a:rPr>
              <a:t>I’m</a:t>
            </a:r>
            <a:r>
              <a:rPr sz="2400" spc="-80" dirty="0">
                <a:solidFill>
                  <a:srgbClr val="333538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333538"/>
                </a:solidFill>
                <a:latin typeface="Calibri"/>
                <a:cs typeface="Calibri"/>
              </a:rPr>
              <a:t>unlikely</a:t>
            </a:r>
            <a:r>
              <a:rPr sz="2400" spc="-85" dirty="0">
                <a:solidFill>
                  <a:srgbClr val="333538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333538"/>
                </a:solidFill>
                <a:latin typeface="Calibri"/>
                <a:cs typeface="Calibri"/>
              </a:rPr>
              <a:t>to</a:t>
            </a:r>
            <a:r>
              <a:rPr sz="2400" spc="-75" dirty="0">
                <a:solidFill>
                  <a:srgbClr val="333538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333538"/>
                </a:solidFill>
                <a:latin typeface="Calibri"/>
                <a:cs typeface="Calibri"/>
              </a:rPr>
              <a:t>encounter</a:t>
            </a:r>
            <a:r>
              <a:rPr sz="2400" spc="-60" dirty="0">
                <a:solidFill>
                  <a:srgbClr val="333538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333538"/>
                </a:solidFill>
                <a:latin typeface="Calibri"/>
                <a:cs typeface="Calibri"/>
              </a:rPr>
              <a:t>money launderers</a:t>
            </a:r>
            <a:r>
              <a:rPr sz="2400" spc="-70" dirty="0">
                <a:solidFill>
                  <a:srgbClr val="333538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333538"/>
                </a:solidFill>
                <a:latin typeface="Calibri"/>
                <a:cs typeface="Calibri"/>
              </a:rPr>
              <a:t>there"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666994" y="4046149"/>
            <a:ext cx="1325880" cy="11290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29299"/>
              </a:lnSpc>
              <a:spcBef>
                <a:spcPts val="95"/>
              </a:spcBef>
            </a:pPr>
            <a:r>
              <a:rPr sz="2800" spc="-10" dirty="0">
                <a:latin typeface="Calibri"/>
                <a:cs typeface="Calibri"/>
              </a:rPr>
              <a:t>Correct </a:t>
            </a:r>
            <a:r>
              <a:rPr sz="2800" spc="-20" dirty="0">
                <a:latin typeface="Calibri"/>
                <a:cs typeface="Calibri"/>
              </a:rPr>
              <a:t>Incorrect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87376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0" dirty="0"/>
              <a:t>You</a:t>
            </a:r>
            <a:r>
              <a:rPr spc="-75" dirty="0"/>
              <a:t> </a:t>
            </a:r>
            <a:r>
              <a:rPr dirty="0"/>
              <a:t>make</a:t>
            </a:r>
            <a:r>
              <a:rPr spc="-65" dirty="0"/>
              <a:t> </a:t>
            </a:r>
            <a:r>
              <a:rPr dirty="0"/>
              <a:t>the</a:t>
            </a:r>
            <a:r>
              <a:rPr spc="-60" dirty="0"/>
              <a:t> </a:t>
            </a:r>
            <a:r>
              <a:rPr dirty="0"/>
              <a:t>call:</a:t>
            </a:r>
            <a:r>
              <a:rPr spc="-85" dirty="0"/>
              <a:t> </a:t>
            </a:r>
            <a:r>
              <a:rPr dirty="0"/>
              <a:t>Is</a:t>
            </a:r>
            <a:r>
              <a:rPr spc="-70" dirty="0"/>
              <a:t> </a:t>
            </a:r>
            <a:r>
              <a:rPr dirty="0"/>
              <a:t>it</a:t>
            </a:r>
            <a:r>
              <a:rPr spc="-75" dirty="0"/>
              <a:t> </a:t>
            </a:r>
            <a:r>
              <a:rPr dirty="0"/>
              <a:t>money</a:t>
            </a:r>
            <a:r>
              <a:rPr spc="-65" dirty="0"/>
              <a:t> </a:t>
            </a:r>
            <a:r>
              <a:rPr spc="-10" dirty="0"/>
              <a:t>laundering?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299197" y="4719065"/>
            <a:ext cx="34544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0" dirty="0">
                <a:solidFill>
                  <a:srgbClr val="5A6009"/>
                </a:solidFill>
                <a:latin typeface="Wingdings"/>
                <a:cs typeface="Wingdings"/>
              </a:rPr>
              <a:t></a:t>
            </a:r>
            <a:endParaRPr sz="3200">
              <a:latin typeface="Wingdings"/>
              <a:cs typeface="Wingdings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38200" y="1696211"/>
            <a:ext cx="3553967" cy="426567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150364" y="2075688"/>
            <a:ext cx="2463165" cy="1807845"/>
          </a:xfrm>
          <a:custGeom>
            <a:avLst/>
            <a:gdLst/>
            <a:ahLst/>
            <a:cxnLst/>
            <a:rect l="l" t="t" r="r" b="b"/>
            <a:pathLst>
              <a:path w="2463165" h="1807845">
                <a:moveTo>
                  <a:pt x="2462784" y="0"/>
                </a:moveTo>
                <a:lnTo>
                  <a:pt x="301244" y="0"/>
                </a:lnTo>
                <a:lnTo>
                  <a:pt x="252381" y="3942"/>
                </a:lnTo>
                <a:lnTo>
                  <a:pt x="206028" y="15357"/>
                </a:lnTo>
                <a:lnTo>
                  <a:pt x="162806" y="33624"/>
                </a:lnTo>
                <a:lnTo>
                  <a:pt x="123334" y="58123"/>
                </a:lnTo>
                <a:lnTo>
                  <a:pt x="88233" y="88233"/>
                </a:lnTo>
                <a:lnTo>
                  <a:pt x="58123" y="123334"/>
                </a:lnTo>
                <a:lnTo>
                  <a:pt x="33624" y="162806"/>
                </a:lnTo>
                <a:lnTo>
                  <a:pt x="15357" y="206028"/>
                </a:lnTo>
                <a:lnTo>
                  <a:pt x="3942" y="252381"/>
                </a:lnTo>
                <a:lnTo>
                  <a:pt x="0" y="301244"/>
                </a:lnTo>
                <a:lnTo>
                  <a:pt x="0" y="1807464"/>
                </a:lnTo>
                <a:lnTo>
                  <a:pt x="2161540" y="1807464"/>
                </a:lnTo>
                <a:lnTo>
                  <a:pt x="2210402" y="1803521"/>
                </a:lnTo>
                <a:lnTo>
                  <a:pt x="2256755" y="1792106"/>
                </a:lnTo>
                <a:lnTo>
                  <a:pt x="2299977" y="1773839"/>
                </a:lnTo>
                <a:lnTo>
                  <a:pt x="2339449" y="1749340"/>
                </a:lnTo>
                <a:lnTo>
                  <a:pt x="2374550" y="1719230"/>
                </a:lnTo>
                <a:lnTo>
                  <a:pt x="2404660" y="1684129"/>
                </a:lnTo>
                <a:lnTo>
                  <a:pt x="2429159" y="1644657"/>
                </a:lnTo>
                <a:lnTo>
                  <a:pt x="2447426" y="1601435"/>
                </a:lnTo>
                <a:lnTo>
                  <a:pt x="2458841" y="1555082"/>
                </a:lnTo>
                <a:lnTo>
                  <a:pt x="2462784" y="1506220"/>
                </a:lnTo>
                <a:lnTo>
                  <a:pt x="2462784" y="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431160" y="2188209"/>
            <a:ext cx="1899920" cy="1458595"/>
          </a:xfrm>
          <a:prstGeom prst="rect">
            <a:avLst/>
          </a:prstGeom>
        </p:spPr>
        <p:txBody>
          <a:bodyPr vert="horz" wrap="square" lIns="0" tIns="111760" rIns="0" bIns="0" rtlCol="0">
            <a:spAutoFit/>
          </a:bodyPr>
          <a:lstStyle/>
          <a:p>
            <a:pPr marL="12065" marR="5080" indent="635" algn="ctr">
              <a:lnSpc>
                <a:spcPct val="72900"/>
              </a:lnSpc>
              <a:spcBef>
                <a:spcPts val="880"/>
              </a:spcBef>
            </a:pP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Danske</a:t>
            </a:r>
            <a:r>
              <a:rPr sz="2400" spc="-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Calibri"/>
                <a:cs typeface="Calibri"/>
              </a:rPr>
              <a:t>Bank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faces</a:t>
            </a:r>
            <a:r>
              <a:rPr sz="24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$2bn</a:t>
            </a:r>
            <a:r>
              <a:rPr sz="24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Calibri"/>
                <a:cs typeface="Calibri"/>
              </a:rPr>
              <a:t>fine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for</a:t>
            </a:r>
            <a:r>
              <a:rPr sz="24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money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laundering</a:t>
            </a:r>
            <a:r>
              <a:rPr sz="24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25" dirty="0">
                <a:solidFill>
                  <a:srgbClr val="FFFFFF"/>
                </a:solidFill>
                <a:latin typeface="Calibri"/>
                <a:cs typeface="Calibri"/>
              </a:rPr>
              <a:t>in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Estonia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902708" y="2075688"/>
            <a:ext cx="2463165" cy="1807845"/>
          </a:xfrm>
          <a:custGeom>
            <a:avLst/>
            <a:gdLst/>
            <a:ahLst/>
            <a:cxnLst/>
            <a:rect l="l" t="t" r="r" b="b"/>
            <a:pathLst>
              <a:path w="2463165" h="1807845">
                <a:moveTo>
                  <a:pt x="2462784" y="0"/>
                </a:moveTo>
                <a:lnTo>
                  <a:pt x="301243" y="0"/>
                </a:lnTo>
                <a:lnTo>
                  <a:pt x="252381" y="3942"/>
                </a:lnTo>
                <a:lnTo>
                  <a:pt x="206028" y="15357"/>
                </a:lnTo>
                <a:lnTo>
                  <a:pt x="162806" y="33624"/>
                </a:lnTo>
                <a:lnTo>
                  <a:pt x="123334" y="58123"/>
                </a:lnTo>
                <a:lnTo>
                  <a:pt x="88233" y="88233"/>
                </a:lnTo>
                <a:lnTo>
                  <a:pt x="58123" y="123334"/>
                </a:lnTo>
                <a:lnTo>
                  <a:pt x="33624" y="162806"/>
                </a:lnTo>
                <a:lnTo>
                  <a:pt x="15357" y="206028"/>
                </a:lnTo>
                <a:lnTo>
                  <a:pt x="3942" y="252381"/>
                </a:lnTo>
                <a:lnTo>
                  <a:pt x="0" y="301244"/>
                </a:lnTo>
                <a:lnTo>
                  <a:pt x="0" y="1807464"/>
                </a:lnTo>
                <a:lnTo>
                  <a:pt x="2161540" y="1807464"/>
                </a:lnTo>
                <a:lnTo>
                  <a:pt x="2210402" y="1803521"/>
                </a:lnTo>
                <a:lnTo>
                  <a:pt x="2256755" y="1792106"/>
                </a:lnTo>
                <a:lnTo>
                  <a:pt x="2299977" y="1773839"/>
                </a:lnTo>
                <a:lnTo>
                  <a:pt x="2339449" y="1749340"/>
                </a:lnTo>
                <a:lnTo>
                  <a:pt x="2374550" y="1719230"/>
                </a:lnTo>
                <a:lnTo>
                  <a:pt x="2404660" y="1684129"/>
                </a:lnTo>
                <a:lnTo>
                  <a:pt x="2429159" y="1644657"/>
                </a:lnTo>
                <a:lnTo>
                  <a:pt x="2447426" y="1601435"/>
                </a:lnTo>
                <a:lnTo>
                  <a:pt x="2458841" y="1555082"/>
                </a:lnTo>
                <a:lnTo>
                  <a:pt x="2462784" y="1506220"/>
                </a:lnTo>
                <a:lnTo>
                  <a:pt x="2462784" y="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129021" y="2188209"/>
            <a:ext cx="2011680" cy="1458595"/>
          </a:xfrm>
          <a:prstGeom prst="rect">
            <a:avLst/>
          </a:prstGeom>
        </p:spPr>
        <p:txBody>
          <a:bodyPr vert="horz" wrap="square" lIns="0" tIns="111760" rIns="0" bIns="0" rtlCol="0">
            <a:spAutoFit/>
          </a:bodyPr>
          <a:lstStyle/>
          <a:p>
            <a:pPr marL="12700" marR="5080" indent="-1270" algn="ctr">
              <a:lnSpc>
                <a:spcPct val="72900"/>
              </a:lnSpc>
              <a:spcBef>
                <a:spcPts val="880"/>
              </a:spcBef>
            </a:pP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Deutsche</a:t>
            </a:r>
            <a:r>
              <a:rPr sz="2400" spc="-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Calibri"/>
                <a:cs typeface="Calibri"/>
              </a:rPr>
              <a:t>Bank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fined</a:t>
            </a:r>
            <a:r>
              <a:rPr sz="24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$150m</a:t>
            </a:r>
            <a:r>
              <a:rPr sz="2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25" dirty="0">
                <a:solidFill>
                  <a:srgbClr val="FFFFFF"/>
                </a:solidFill>
                <a:latin typeface="Calibri"/>
                <a:cs typeface="Calibri"/>
              </a:rPr>
              <a:t>for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dealings</a:t>
            </a:r>
            <a:r>
              <a:rPr sz="24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Calibri"/>
                <a:cs typeface="Calibri"/>
              </a:rPr>
              <a:t>with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Epstein</a:t>
            </a:r>
            <a:r>
              <a:rPr sz="2400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25" dirty="0">
                <a:solidFill>
                  <a:srgbClr val="FFFFFF"/>
                </a:solidFill>
                <a:latin typeface="Calibri"/>
                <a:cs typeface="Calibri"/>
              </a:rPr>
              <a:t>and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AML</a:t>
            </a:r>
            <a:r>
              <a:rPr sz="24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failings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655052" y="2075688"/>
            <a:ext cx="2463165" cy="1807845"/>
          </a:xfrm>
          <a:custGeom>
            <a:avLst/>
            <a:gdLst/>
            <a:ahLst/>
            <a:cxnLst/>
            <a:rect l="l" t="t" r="r" b="b"/>
            <a:pathLst>
              <a:path w="2463165" h="1807845">
                <a:moveTo>
                  <a:pt x="2462783" y="0"/>
                </a:moveTo>
                <a:lnTo>
                  <a:pt x="301244" y="0"/>
                </a:lnTo>
                <a:lnTo>
                  <a:pt x="252381" y="3942"/>
                </a:lnTo>
                <a:lnTo>
                  <a:pt x="206028" y="15357"/>
                </a:lnTo>
                <a:lnTo>
                  <a:pt x="162806" y="33624"/>
                </a:lnTo>
                <a:lnTo>
                  <a:pt x="123334" y="58123"/>
                </a:lnTo>
                <a:lnTo>
                  <a:pt x="88233" y="88233"/>
                </a:lnTo>
                <a:lnTo>
                  <a:pt x="58123" y="123334"/>
                </a:lnTo>
                <a:lnTo>
                  <a:pt x="33624" y="162806"/>
                </a:lnTo>
                <a:lnTo>
                  <a:pt x="15357" y="206028"/>
                </a:lnTo>
                <a:lnTo>
                  <a:pt x="3942" y="252381"/>
                </a:lnTo>
                <a:lnTo>
                  <a:pt x="0" y="301244"/>
                </a:lnTo>
                <a:lnTo>
                  <a:pt x="0" y="1807464"/>
                </a:lnTo>
                <a:lnTo>
                  <a:pt x="2161540" y="1807464"/>
                </a:lnTo>
                <a:lnTo>
                  <a:pt x="2210402" y="1803521"/>
                </a:lnTo>
                <a:lnTo>
                  <a:pt x="2256755" y="1792106"/>
                </a:lnTo>
                <a:lnTo>
                  <a:pt x="2299977" y="1773839"/>
                </a:lnTo>
                <a:lnTo>
                  <a:pt x="2339449" y="1749340"/>
                </a:lnTo>
                <a:lnTo>
                  <a:pt x="2374550" y="1719230"/>
                </a:lnTo>
                <a:lnTo>
                  <a:pt x="2404660" y="1684129"/>
                </a:lnTo>
                <a:lnTo>
                  <a:pt x="2429159" y="1644657"/>
                </a:lnTo>
                <a:lnTo>
                  <a:pt x="2447426" y="1601435"/>
                </a:lnTo>
                <a:lnTo>
                  <a:pt x="2458841" y="1555082"/>
                </a:lnTo>
                <a:lnTo>
                  <a:pt x="2462783" y="1506220"/>
                </a:lnTo>
                <a:lnTo>
                  <a:pt x="2462783" y="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7903209" y="2321433"/>
            <a:ext cx="1967864" cy="11918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2490"/>
              </a:lnSpc>
              <a:spcBef>
                <a:spcPts val="100"/>
              </a:spcBef>
            </a:pP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Westpac</a:t>
            </a:r>
            <a:r>
              <a:rPr sz="2400" spc="-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Calibri"/>
                <a:cs typeface="Calibri"/>
              </a:rPr>
              <a:t>pays</a:t>
            </a:r>
            <a:endParaRPr sz="2400">
              <a:latin typeface="Calibri"/>
              <a:cs typeface="Calibri"/>
            </a:endParaRPr>
          </a:p>
          <a:p>
            <a:pPr marL="12065" marR="5080" indent="1270" algn="ctr">
              <a:lnSpc>
                <a:spcPct val="73000"/>
              </a:lnSpc>
              <a:spcBef>
                <a:spcPts val="385"/>
              </a:spcBef>
            </a:pP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$1.3bn</a:t>
            </a:r>
            <a:r>
              <a:rPr sz="24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25" dirty="0">
                <a:solidFill>
                  <a:srgbClr val="FFFFFF"/>
                </a:solidFill>
                <a:latin typeface="Calibri"/>
                <a:cs typeface="Calibri"/>
              </a:rPr>
              <a:t>in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money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laundering</a:t>
            </a:r>
            <a:r>
              <a:rPr sz="24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Calibri"/>
                <a:cs typeface="Calibri"/>
              </a:rPr>
              <a:t>case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988564" y="4174235"/>
            <a:ext cx="2981325" cy="1493520"/>
          </a:xfrm>
          <a:custGeom>
            <a:avLst/>
            <a:gdLst/>
            <a:ahLst/>
            <a:cxnLst/>
            <a:rect l="l" t="t" r="r" b="b"/>
            <a:pathLst>
              <a:path w="2981325" h="1493520">
                <a:moveTo>
                  <a:pt x="2980944" y="0"/>
                </a:moveTo>
                <a:lnTo>
                  <a:pt x="248919" y="0"/>
                </a:lnTo>
                <a:lnTo>
                  <a:pt x="204192" y="4012"/>
                </a:lnTo>
                <a:lnTo>
                  <a:pt x="162088" y="15580"/>
                </a:lnTo>
                <a:lnTo>
                  <a:pt x="123312" y="33998"/>
                </a:lnTo>
                <a:lnTo>
                  <a:pt x="88568" y="58562"/>
                </a:lnTo>
                <a:lnTo>
                  <a:pt x="58562" y="88568"/>
                </a:lnTo>
                <a:lnTo>
                  <a:pt x="33998" y="123312"/>
                </a:lnTo>
                <a:lnTo>
                  <a:pt x="15580" y="162088"/>
                </a:lnTo>
                <a:lnTo>
                  <a:pt x="4012" y="204192"/>
                </a:lnTo>
                <a:lnTo>
                  <a:pt x="0" y="248919"/>
                </a:lnTo>
                <a:lnTo>
                  <a:pt x="0" y="1493520"/>
                </a:lnTo>
                <a:lnTo>
                  <a:pt x="2732024" y="1493520"/>
                </a:lnTo>
                <a:lnTo>
                  <a:pt x="2776751" y="1489507"/>
                </a:lnTo>
                <a:lnTo>
                  <a:pt x="2818855" y="1477939"/>
                </a:lnTo>
                <a:lnTo>
                  <a:pt x="2857631" y="1459521"/>
                </a:lnTo>
                <a:lnTo>
                  <a:pt x="2892375" y="1434957"/>
                </a:lnTo>
                <a:lnTo>
                  <a:pt x="2922381" y="1404951"/>
                </a:lnTo>
                <a:lnTo>
                  <a:pt x="2946945" y="1370207"/>
                </a:lnTo>
                <a:lnTo>
                  <a:pt x="2965363" y="1331431"/>
                </a:lnTo>
                <a:lnTo>
                  <a:pt x="2976931" y="1289327"/>
                </a:lnTo>
                <a:lnTo>
                  <a:pt x="2980944" y="1244600"/>
                </a:lnTo>
                <a:lnTo>
                  <a:pt x="2980944" y="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3254121" y="4130167"/>
            <a:ext cx="2449195" cy="1458595"/>
          </a:xfrm>
          <a:prstGeom prst="rect">
            <a:avLst/>
          </a:prstGeom>
        </p:spPr>
        <p:txBody>
          <a:bodyPr vert="horz" wrap="square" lIns="0" tIns="111760" rIns="0" bIns="0" rtlCol="0">
            <a:spAutoFit/>
          </a:bodyPr>
          <a:lstStyle/>
          <a:p>
            <a:pPr marL="12700" marR="5080" indent="-1270" algn="ctr">
              <a:lnSpc>
                <a:spcPct val="72900"/>
              </a:lnSpc>
              <a:spcBef>
                <a:spcPts val="880"/>
              </a:spcBef>
            </a:pP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Standard</a:t>
            </a:r>
            <a:r>
              <a:rPr sz="24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Chartered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fined</a:t>
            </a:r>
            <a:r>
              <a:rPr sz="24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£842m</a:t>
            </a:r>
            <a:r>
              <a:rPr sz="2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by</a:t>
            </a:r>
            <a:r>
              <a:rPr sz="24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25" dirty="0">
                <a:solidFill>
                  <a:srgbClr val="FFFFFF"/>
                </a:solidFill>
                <a:latin typeface="Calibri"/>
                <a:cs typeface="Calibri"/>
              </a:rPr>
              <a:t>US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2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UK</a:t>
            </a:r>
            <a:r>
              <a:rPr sz="2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regulators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for</a:t>
            </a:r>
            <a:r>
              <a:rPr sz="24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AML</a:t>
            </a:r>
            <a:r>
              <a:rPr sz="24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25" dirty="0">
                <a:solidFill>
                  <a:srgbClr val="FFFFFF"/>
                </a:solidFill>
                <a:latin typeface="Calibri"/>
                <a:cs typeface="Calibri"/>
              </a:rPr>
              <a:t>and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sanctions</a:t>
            </a:r>
            <a:r>
              <a:rPr sz="24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violations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272784" y="4174235"/>
            <a:ext cx="2979420" cy="1493520"/>
          </a:xfrm>
          <a:custGeom>
            <a:avLst/>
            <a:gdLst/>
            <a:ahLst/>
            <a:cxnLst/>
            <a:rect l="l" t="t" r="r" b="b"/>
            <a:pathLst>
              <a:path w="2979420" h="1493520">
                <a:moveTo>
                  <a:pt x="2979419" y="0"/>
                </a:moveTo>
                <a:lnTo>
                  <a:pt x="248919" y="0"/>
                </a:lnTo>
                <a:lnTo>
                  <a:pt x="204192" y="4012"/>
                </a:lnTo>
                <a:lnTo>
                  <a:pt x="162088" y="15580"/>
                </a:lnTo>
                <a:lnTo>
                  <a:pt x="123312" y="33998"/>
                </a:lnTo>
                <a:lnTo>
                  <a:pt x="88568" y="58562"/>
                </a:lnTo>
                <a:lnTo>
                  <a:pt x="58562" y="88568"/>
                </a:lnTo>
                <a:lnTo>
                  <a:pt x="33998" y="123312"/>
                </a:lnTo>
                <a:lnTo>
                  <a:pt x="15580" y="162088"/>
                </a:lnTo>
                <a:lnTo>
                  <a:pt x="4012" y="204192"/>
                </a:lnTo>
                <a:lnTo>
                  <a:pt x="0" y="248919"/>
                </a:lnTo>
                <a:lnTo>
                  <a:pt x="0" y="1493520"/>
                </a:lnTo>
                <a:lnTo>
                  <a:pt x="2730499" y="1493520"/>
                </a:lnTo>
                <a:lnTo>
                  <a:pt x="2775227" y="1489507"/>
                </a:lnTo>
                <a:lnTo>
                  <a:pt x="2817331" y="1477939"/>
                </a:lnTo>
                <a:lnTo>
                  <a:pt x="2856107" y="1459521"/>
                </a:lnTo>
                <a:lnTo>
                  <a:pt x="2890851" y="1434957"/>
                </a:lnTo>
                <a:lnTo>
                  <a:pt x="2920857" y="1404951"/>
                </a:lnTo>
                <a:lnTo>
                  <a:pt x="2945421" y="1370207"/>
                </a:lnTo>
                <a:lnTo>
                  <a:pt x="2963839" y="1331431"/>
                </a:lnTo>
                <a:lnTo>
                  <a:pt x="2975407" y="1289327"/>
                </a:lnTo>
                <a:lnTo>
                  <a:pt x="2979419" y="1244600"/>
                </a:lnTo>
                <a:lnTo>
                  <a:pt x="2979419" y="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6547484" y="4396867"/>
            <a:ext cx="2431415" cy="924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490"/>
              </a:lnSpc>
              <a:spcBef>
                <a:spcPts val="100"/>
              </a:spcBef>
            </a:pP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Betway</a:t>
            </a:r>
            <a:r>
              <a:rPr sz="2400" spc="-1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pays</a:t>
            </a:r>
            <a:r>
              <a:rPr sz="2400" spc="-1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record</a:t>
            </a:r>
            <a:endParaRPr sz="2400">
              <a:latin typeface="Calibri"/>
              <a:cs typeface="Calibri"/>
            </a:endParaRPr>
          </a:p>
          <a:p>
            <a:pPr marL="62865" marR="55244" indent="13335">
              <a:lnSpc>
                <a:spcPct val="72900"/>
              </a:lnSpc>
              <a:spcBef>
                <a:spcPts val="390"/>
              </a:spcBef>
            </a:pP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£11.6m</a:t>
            </a:r>
            <a:r>
              <a:rPr sz="24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for</a:t>
            </a:r>
            <a:r>
              <a:rPr sz="2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money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laundering</a:t>
            </a:r>
            <a:r>
              <a:rPr sz="24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failures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When</a:t>
            </a:r>
            <a:r>
              <a:rPr spc="-60" dirty="0"/>
              <a:t> </a:t>
            </a:r>
            <a:r>
              <a:rPr dirty="0"/>
              <a:t>it</a:t>
            </a:r>
            <a:r>
              <a:rPr spc="-65" dirty="0"/>
              <a:t> </a:t>
            </a:r>
            <a:r>
              <a:rPr dirty="0"/>
              <a:t>goes</a:t>
            </a:r>
            <a:r>
              <a:rPr spc="-50" dirty="0"/>
              <a:t> </a:t>
            </a:r>
            <a:r>
              <a:rPr spc="-10" dirty="0"/>
              <a:t>wrong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Custom 1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</TotalTime>
  <Words>1188</Words>
  <Application>Microsoft Office PowerPoint</Application>
  <PresentationFormat>Widescreen</PresentationFormat>
  <Paragraphs>149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3" baseType="lpstr">
      <vt:lpstr>Microsoft JhengHei</vt:lpstr>
      <vt:lpstr>Arial</vt:lpstr>
      <vt:lpstr>Calibri</vt:lpstr>
      <vt:lpstr>Century Gothic</vt:lpstr>
      <vt:lpstr>Source Code Pro</vt:lpstr>
      <vt:lpstr>Source Code Pro Semibold</vt:lpstr>
      <vt:lpstr>Trebuchet MS</vt:lpstr>
      <vt:lpstr>Wingdings</vt:lpstr>
      <vt:lpstr>Office Theme</vt:lpstr>
      <vt:lpstr>Anti-Money Laundering Directive (6AMLD)</vt:lpstr>
      <vt:lpstr>Learning Objectives</vt:lpstr>
      <vt:lpstr>What is 6MLD?</vt:lpstr>
      <vt:lpstr>What is money laundering?</vt:lpstr>
      <vt:lpstr>Four categories of money laundering</vt:lpstr>
      <vt:lpstr>What is terrorist financing?</vt:lpstr>
      <vt:lpstr>Think about it: Is it money laundering?</vt:lpstr>
      <vt:lpstr>You make the call: Is it money laundering?</vt:lpstr>
      <vt:lpstr>When it goes wrong</vt:lpstr>
      <vt:lpstr>What’s new?</vt:lpstr>
      <vt:lpstr>What’s changed?</vt:lpstr>
      <vt:lpstr>What’s changed? (Cont’d)</vt:lpstr>
      <vt:lpstr>Think about it: Is it True or False?</vt:lpstr>
      <vt:lpstr>Think about it: Is it True or False?</vt:lpstr>
      <vt:lpstr>Think about it: Is it True or False?</vt:lpstr>
      <vt:lpstr>10%</vt:lpstr>
      <vt:lpstr>Sanctions for legal persons</vt:lpstr>
      <vt:lpstr>Our AML/CTF Policy</vt:lpstr>
      <vt:lpstr>Do</vt:lpstr>
      <vt:lpstr>Don’t</vt:lpstr>
      <vt:lpstr>What we should do to get ready</vt:lpstr>
      <vt:lpstr>6AMLD &amp; you</vt:lpstr>
      <vt:lpstr>Next steps</vt:lpstr>
      <vt:lpstr>About GRC Gulf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Anti-Money Laundering Directive (6AMLD)</dc:title>
  <dc:creator>Sheena Tandon</dc:creator>
  <cp:lastModifiedBy>Roshcomm</cp:lastModifiedBy>
  <cp:revision>1</cp:revision>
  <dcterms:created xsi:type="dcterms:W3CDTF">2024-06-21T17:11:38Z</dcterms:created>
  <dcterms:modified xsi:type="dcterms:W3CDTF">2024-06-21T17:42:26Z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2022-08-18T00:00:00Z</vt:filetime>
  </property>
  <property fmtid="{D5CDD505-2E9C-101B-9397-08002B2CF9AE}" pid="3" name="Creator">
    <vt:lpwstr>Microsoft® PowerPoint® for Microsoft 365</vt:lpwstr>
  </property>
  <property fmtid="{D5CDD505-2E9C-101B-9397-08002B2CF9AE}" pid="4" name="LastSaved">
    <vt:filetime>2024-06-21T00:00:00Z</vt:filetime>
  </property>
  <property fmtid="{D5CDD505-2E9C-101B-9397-08002B2CF9AE}" pid="5" name="Producer">
    <vt:lpwstr>Microsoft® PowerPoint® for Microsoft 365</vt:lpwstr>
  </property>
</Properties>
</file>